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 b="def" i="def"/>
      <a:tcStyle>
        <a:tcBdr/>
        <a:fill>
          <a:solidFill>
            <a:srgbClr val="E7ED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 b="def" i="def"/>
      <a:tcStyle>
        <a:tcBdr/>
        <a:fill>
          <a:solidFill>
            <a:srgbClr val="E7EDF2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rgbClr val="E7EDF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E3"/>
          </a:solidFill>
        </a:fill>
      </a:tcStyle>
    </a:wholeTbl>
    <a:band2H>
      <a:tcTxStyle b="def" i="def"/>
      <a:tcStyle>
        <a:tcBdr/>
        <a:fill>
          <a:solidFill>
            <a:srgbClr val="E7ED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7F8"/>
          </a:solidFill>
        </a:fill>
      </a:tcStyle>
    </a:wholeTbl>
    <a:band2H>
      <a:tcTxStyle b="def" i="def"/>
      <a:tcStyle>
        <a:tcBdr/>
        <a:fill>
          <a:solidFill>
            <a:srgbClr val="E9F4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F0CD"/>
          </a:solidFill>
        </a:fill>
      </a:tcStyle>
    </a:wholeTbl>
    <a:band2H>
      <a:tcTxStyle b="def" i="def"/>
      <a:tcStyle>
        <a:tcBdr/>
        <a:fill>
          <a:solidFill>
            <a:srgbClr val="F7F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;p26"/>
          <p:cNvSpPr/>
          <p:nvPr/>
        </p:nvSpPr>
        <p:spPr>
          <a:xfrm>
            <a:off x="-1" y="0"/>
            <a:ext cx="121932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4" name="Google Shape;19;p26"/>
          <p:cNvSpPr/>
          <p:nvPr/>
        </p:nvSpPr>
        <p:spPr>
          <a:xfrm>
            <a:off x="-1" y="647999"/>
            <a:ext cx="12193203" cy="6210001"/>
          </a:xfrm>
          <a:prstGeom prst="rect">
            <a:avLst/>
          </a:prstGeom>
          <a:solidFill>
            <a:srgbClr val="DCE7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5" name="Google Shape;20;p26"/>
          <p:cNvSpPr/>
          <p:nvPr/>
        </p:nvSpPr>
        <p:spPr>
          <a:xfrm>
            <a:off x="-1" y="647997"/>
            <a:ext cx="12193203" cy="44568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6" name="Google Shape;21;p26" descr="Google Shape;21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o del título"/>
          <p:cNvSpPr txBox="1"/>
          <p:nvPr>
            <p:ph type="title"/>
          </p:nvPr>
        </p:nvSpPr>
        <p:spPr>
          <a:xfrm>
            <a:off x="575998" y="1079999"/>
            <a:ext cx="6096525" cy="402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8" name="Nivel de texto 1…"/>
          <p:cNvSpPr txBox="1"/>
          <p:nvPr>
            <p:ph type="body" sz="quarter" idx="1"/>
          </p:nvPr>
        </p:nvSpPr>
        <p:spPr>
          <a:xfrm>
            <a:off x="575998" y="5392801"/>
            <a:ext cx="6096525" cy="730189"/>
          </a:xfrm>
          <a:prstGeom prst="rect">
            <a:avLst/>
          </a:prstGeom>
        </p:spPr>
        <p:txBody>
          <a:bodyPr lIns="0" tIns="0" rIns="0" bIns="0"/>
          <a:lstStyle>
            <a:lvl1pPr marL="381000" indent="-304800">
              <a:buClrTx/>
              <a:buSzTx/>
              <a:buFontTx/>
              <a:buNone/>
            </a:lvl1pPr>
            <a:lvl2pPr marL="381000" indent="152400">
              <a:buClrTx/>
              <a:buSzTx/>
              <a:buFontTx/>
              <a:buNone/>
            </a:lvl2pPr>
            <a:lvl3pPr marL="381000" indent="635000">
              <a:buClrTx/>
              <a:buSzTx/>
              <a:buFontTx/>
              <a:buNone/>
            </a:lvl3pPr>
            <a:lvl4pPr marL="381000" indent="1104900">
              <a:buClrTx/>
              <a:buSzTx/>
              <a:buFontTx/>
              <a:buNone/>
            </a:lvl4pPr>
            <a:lvl5pPr marL="381000" indent="1562100">
              <a:buClrTx/>
              <a:buSzTx/>
              <a:buFont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9" name="Google Shape;24;p26"/>
          <p:cNvSpPr/>
          <p:nvPr>
            <p:ph type="pic" sz="half" idx="13"/>
          </p:nvPr>
        </p:nvSpPr>
        <p:spPr>
          <a:xfrm>
            <a:off x="7248525" y="1654175"/>
            <a:ext cx="4368673" cy="44688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" name="Número de diapositiva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7;p36"/>
          <p:cNvSpPr/>
          <p:nvPr/>
        </p:nvSpPr>
        <p:spPr>
          <a:xfrm>
            <a:off x="-1" y="0"/>
            <a:ext cx="121932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05" name="Google Shape;88;p36"/>
          <p:cNvSpPr/>
          <p:nvPr/>
        </p:nvSpPr>
        <p:spPr>
          <a:xfrm>
            <a:off x="-1" y="647997"/>
            <a:ext cx="12193203" cy="62100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106" name="Google Shape;89;p36" descr="Google Shape;89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999" y="359999"/>
            <a:ext cx="2018136" cy="7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oogle Shape;90;p36" descr="Google Shape;90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3790" y="1350253"/>
            <a:ext cx="4648210" cy="550774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Nivel de texto 1…"/>
          <p:cNvSpPr txBox="1"/>
          <p:nvPr>
            <p:ph type="body" sz="quarter" idx="1"/>
          </p:nvPr>
        </p:nvSpPr>
        <p:spPr>
          <a:xfrm>
            <a:off x="576003" y="4359604"/>
            <a:ext cx="8334000" cy="1655999"/>
          </a:xfrm>
          <a:prstGeom prst="rect">
            <a:avLst/>
          </a:prstGeom>
        </p:spPr>
        <p:txBody>
          <a:bodyPr lIns="0" tIns="0" rIns="0" bIns="0"/>
          <a:lstStyle>
            <a:lvl1pPr marL="381000" indent="-3048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81000" indent="1524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81000" indent="6350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81000" indent="11049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81000" indent="156210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9" name="Texto del título"/>
          <p:cNvSpPr txBox="1"/>
          <p:nvPr>
            <p:ph type="title"/>
          </p:nvPr>
        </p:nvSpPr>
        <p:spPr>
          <a:xfrm>
            <a:off x="576000" y="1800000"/>
            <a:ext cx="8334000" cy="2386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10" name="Número de diapositiva"/>
          <p:cNvSpPr txBox="1"/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94;p37"/>
          <p:cNvSpPr/>
          <p:nvPr/>
        </p:nvSpPr>
        <p:spPr>
          <a:xfrm>
            <a:off x="-1" y="-1"/>
            <a:ext cx="12193203" cy="6207562"/>
          </a:xfrm>
          <a:prstGeom prst="rect">
            <a:avLst/>
          </a:prstGeom>
          <a:solidFill>
            <a:srgbClr val="DCE7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" name="Google Shape;98;p37" descr="Google Shape;98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3790" y="675125"/>
            <a:ext cx="4648210" cy="5507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o del título"/>
          <p:cNvSpPr txBox="1"/>
          <p:nvPr>
            <p:ph type="title"/>
          </p:nvPr>
        </p:nvSpPr>
        <p:spPr>
          <a:xfrm>
            <a:off x="576003" y="1800000"/>
            <a:ext cx="8334000" cy="238680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1" name="Nivel de texto 1…"/>
          <p:cNvSpPr txBox="1"/>
          <p:nvPr>
            <p:ph type="body" sz="quarter" idx="1"/>
          </p:nvPr>
        </p:nvSpPr>
        <p:spPr>
          <a:xfrm>
            <a:off x="576003" y="4359600"/>
            <a:ext cx="8334000" cy="15012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>
                <a:solidFill>
                  <a:srgbClr val="005E77"/>
                </a:solidFill>
              </a:defRPr>
            </a:lvl1pPr>
            <a:lvl2pPr marL="228600" indent="457200">
              <a:buClrTx/>
              <a:buSzTx/>
              <a:buFontTx/>
              <a:buNone/>
              <a:defRPr>
                <a:solidFill>
                  <a:srgbClr val="005E77"/>
                </a:solidFill>
              </a:defRPr>
            </a:lvl2pPr>
            <a:lvl3pPr marL="228600" indent="914400">
              <a:buClrTx/>
              <a:buSzTx/>
              <a:buFontTx/>
              <a:buNone/>
              <a:defRPr>
                <a:solidFill>
                  <a:srgbClr val="005E77"/>
                </a:solidFill>
              </a:defRPr>
            </a:lvl3pPr>
            <a:lvl4pPr marL="228600" indent="1371600">
              <a:buClrTx/>
              <a:buSzTx/>
              <a:buFontTx/>
              <a:buNone/>
              <a:defRPr>
                <a:solidFill>
                  <a:srgbClr val="005E77"/>
                </a:solidFill>
              </a:defRPr>
            </a:lvl4pPr>
            <a:lvl5pPr marL="228600" indent="1828800">
              <a:buClrTx/>
              <a:buSzTx/>
              <a:buFontTx/>
              <a:buNone/>
              <a:defRPr>
                <a:solidFill>
                  <a:srgbClr val="005E77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Google Shape;105;p38" descr="Google Shape;105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3790" y="675125"/>
            <a:ext cx="4648210" cy="550774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o del título"/>
          <p:cNvSpPr txBox="1"/>
          <p:nvPr>
            <p:ph type="title"/>
          </p:nvPr>
        </p:nvSpPr>
        <p:spPr>
          <a:xfrm>
            <a:off x="576003" y="1800000"/>
            <a:ext cx="8334000" cy="238680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31" name="Nivel de texto 1…"/>
          <p:cNvSpPr txBox="1"/>
          <p:nvPr>
            <p:ph type="body" sz="quarter" idx="1"/>
          </p:nvPr>
        </p:nvSpPr>
        <p:spPr>
          <a:xfrm>
            <a:off x="576003" y="4359600"/>
            <a:ext cx="8334000" cy="15012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2;p28"/>
          <p:cNvSpPr/>
          <p:nvPr/>
        </p:nvSpPr>
        <p:spPr>
          <a:xfrm>
            <a:off x="-1" y="-1"/>
            <a:ext cx="12193203" cy="6207562"/>
          </a:xfrm>
          <a:prstGeom prst="rect">
            <a:avLst/>
          </a:prstGeom>
          <a:solidFill>
            <a:srgbClr val="DCE7F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7" name="Texto del título"/>
          <p:cNvSpPr txBox="1"/>
          <p:nvPr>
            <p:ph type="title"/>
          </p:nvPr>
        </p:nvSpPr>
        <p:spPr>
          <a:xfrm>
            <a:off x="575998" y="1800000"/>
            <a:ext cx="6096525" cy="238680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38" name="Nivel de texto 1…"/>
          <p:cNvSpPr txBox="1"/>
          <p:nvPr>
            <p:ph type="body" sz="quarter" idx="1"/>
          </p:nvPr>
        </p:nvSpPr>
        <p:spPr>
          <a:xfrm>
            <a:off x="575998" y="4359600"/>
            <a:ext cx="6096265" cy="15012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" name="Google Shape;38;p28"/>
          <p:cNvSpPr/>
          <p:nvPr>
            <p:ph type="pic" sz="quarter" idx="13"/>
          </p:nvPr>
        </p:nvSpPr>
        <p:spPr>
          <a:xfrm>
            <a:off x="7248525" y="584201"/>
            <a:ext cx="4368673" cy="23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Google Shape;39;p28"/>
          <p:cNvSpPr/>
          <p:nvPr>
            <p:ph type="pic" sz="quarter" idx="14"/>
          </p:nvPr>
        </p:nvSpPr>
        <p:spPr>
          <a:xfrm>
            <a:off x="7248262" y="3248512"/>
            <a:ext cx="4368674" cy="237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xfrm>
            <a:off x="575998" y="1800000"/>
            <a:ext cx="6096265" cy="238680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49" name="Nivel de texto 1…"/>
          <p:cNvSpPr txBox="1"/>
          <p:nvPr>
            <p:ph type="body" sz="quarter" idx="1"/>
          </p:nvPr>
        </p:nvSpPr>
        <p:spPr>
          <a:xfrm>
            <a:off x="575998" y="4359600"/>
            <a:ext cx="6096265" cy="15012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</a:lvl1pPr>
            <a:lvl2pPr marL="228600" indent="457200">
              <a:buClrTx/>
              <a:buSzTx/>
              <a:buFontTx/>
              <a:buNone/>
            </a:lvl2pPr>
            <a:lvl3pPr marL="228600" indent="914400">
              <a:buClrTx/>
              <a:buSzTx/>
              <a:buFontTx/>
              <a:buNone/>
            </a:lvl3pPr>
            <a:lvl4pPr marL="228600" indent="1371600">
              <a:buClrTx/>
              <a:buSzTx/>
              <a:buFontTx/>
              <a:buNone/>
            </a:lvl4pPr>
            <a:lvl5pPr marL="228600" indent="1828800">
              <a:buClrTx/>
              <a:buSzTx/>
              <a:buFont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Google Shape;46;p29"/>
          <p:cNvSpPr/>
          <p:nvPr>
            <p:ph type="pic" sz="half" idx="13"/>
          </p:nvPr>
        </p:nvSpPr>
        <p:spPr>
          <a:xfrm>
            <a:off x="7248525" y="584201"/>
            <a:ext cx="4368673" cy="50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" name="Nivel de texto 1…"/>
          <p:cNvSpPr txBox="1"/>
          <p:nvPr>
            <p:ph type="body" sz="half" idx="1"/>
          </p:nvPr>
        </p:nvSpPr>
        <p:spPr>
          <a:xfrm>
            <a:off x="576000" y="1656000"/>
            <a:ext cx="5400000" cy="4464001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0" name="Google Shape;52;p30"/>
          <p:cNvSpPr txBox="1"/>
          <p:nvPr>
            <p:ph type="body" sz="half" idx="13"/>
          </p:nvPr>
        </p:nvSpPr>
        <p:spPr>
          <a:xfrm>
            <a:off x="6217199" y="1656000"/>
            <a:ext cx="5400002" cy="4464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Nivel de texto 1…"/>
          <p:cNvSpPr txBox="1"/>
          <p:nvPr>
            <p:ph type="body" sz="quarter" idx="1"/>
          </p:nvPr>
        </p:nvSpPr>
        <p:spPr>
          <a:xfrm>
            <a:off x="576000" y="1656000"/>
            <a:ext cx="5421575" cy="540001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/>
            </a:lvl1pPr>
            <a:lvl2pPr marL="228600" indent="457200">
              <a:buClrTx/>
              <a:buSzTx/>
              <a:buFontTx/>
              <a:buNone/>
              <a:defRPr b="1"/>
            </a:lvl2pPr>
            <a:lvl3pPr marL="228600" indent="914400">
              <a:buClrTx/>
              <a:buSzTx/>
              <a:buFontTx/>
              <a:buNone/>
              <a:defRPr b="1"/>
            </a:lvl3pPr>
            <a:lvl4pPr marL="228600" indent="1371600">
              <a:buClrTx/>
              <a:buSzTx/>
              <a:buFontTx/>
              <a:buNone/>
              <a:defRPr b="1"/>
            </a:lvl4pPr>
            <a:lvl5pPr marL="228600" indent="1828800">
              <a:buClrTx/>
              <a:buSzTx/>
              <a:buFontTx/>
              <a:buNone/>
              <a:defRPr b="1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9" name="Google Shape;56;p31"/>
          <p:cNvSpPr txBox="1"/>
          <p:nvPr>
            <p:ph type="body" sz="half" idx="13"/>
          </p:nvPr>
        </p:nvSpPr>
        <p:spPr>
          <a:xfrm>
            <a:off x="576000" y="2276270"/>
            <a:ext cx="5421575" cy="383765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" name="Google Shape;57;p31"/>
          <p:cNvSpPr txBox="1"/>
          <p:nvPr>
            <p:ph type="body" sz="quarter" idx="14"/>
          </p:nvPr>
        </p:nvSpPr>
        <p:spPr>
          <a:xfrm>
            <a:off x="6172200" y="1656000"/>
            <a:ext cx="5445000" cy="540001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/>
            </a:pPr>
          </a:p>
        </p:txBody>
      </p:sp>
      <p:sp>
        <p:nvSpPr>
          <p:cNvPr id="71" name="Google Shape;58;p31"/>
          <p:cNvSpPr txBox="1"/>
          <p:nvPr>
            <p:ph type="body" sz="half" idx="15"/>
          </p:nvPr>
        </p:nvSpPr>
        <p:spPr>
          <a:xfrm>
            <a:off x="6172200" y="2276270"/>
            <a:ext cx="5445000" cy="383765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73;p34"/>
          <p:cNvSpPr/>
          <p:nvPr/>
        </p:nvSpPr>
        <p:spPr>
          <a:xfrm>
            <a:off x="-1" y="0"/>
            <a:ext cx="12193203" cy="6209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96" name="Texto del título"/>
          <p:cNvSpPr txBox="1"/>
          <p:nvPr>
            <p:ph type="title"/>
          </p:nvPr>
        </p:nvSpPr>
        <p:spPr>
          <a:xfrm>
            <a:off x="579119" y="510987"/>
            <a:ext cx="11039794" cy="518442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25"/>
          <p:cNvSpPr/>
          <p:nvPr/>
        </p:nvSpPr>
        <p:spPr>
          <a:xfrm>
            <a:off x="0" y="6210000"/>
            <a:ext cx="12192000" cy="64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3" name="Google Shape;11;p25" descr="Google Shape;11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1199" y="6353998"/>
            <a:ext cx="1008306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Nivel de texto 1…"/>
          <p:cNvSpPr txBox="1"/>
          <p:nvPr>
            <p:ph type="body" idx="1"/>
          </p:nvPr>
        </p:nvSpPr>
        <p:spPr>
          <a:xfrm>
            <a:off x="576000" y="1656000"/>
            <a:ext cx="11041200" cy="44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" name="Número de diapositiva"/>
          <p:cNvSpPr txBox="1"/>
          <p:nvPr>
            <p:ph type="sldNum" sz="quarter" idx="2"/>
          </p:nvPr>
        </p:nvSpPr>
        <p:spPr>
          <a:xfrm>
            <a:off x="576000" y="6466227"/>
            <a:ext cx="153963" cy="135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Texto del título"/>
          <p:cNvSpPr txBox="1"/>
          <p:nvPr>
            <p:ph type="title"/>
          </p:nvPr>
        </p:nvSpPr>
        <p:spPr>
          <a:xfrm>
            <a:off x="576000" y="207036"/>
            <a:ext cx="11041200" cy="11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chemeClr val="accent1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2pPr>
      <a:lvl3pPr marL="1440180" marR="0" indent="-41148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3pPr>
      <a:lvl4pPr marL="19431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4pPr>
      <a:lvl5pPr marL="24003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5pPr>
      <a:lvl6pPr marL="28575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6pPr>
      <a:lvl7pPr marL="33147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7pPr>
      <a:lvl8pPr marL="37719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8pPr>
      <a:lvl9pPr marL="4229100" marR="0" indent="-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2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13;p1"/>
          <p:cNvSpPr txBox="1"/>
          <p:nvPr>
            <p:ph type="ctrTitle"/>
          </p:nvPr>
        </p:nvSpPr>
        <p:spPr>
          <a:xfrm>
            <a:off x="379549" y="1097850"/>
            <a:ext cx="11616002" cy="4024801"/>
          </a:xfrm>
          <a:prstGeom prst="rect">
            <a:avLst/>
          </a:prstGeom>
        </p:spPr>
        <p:txBody>
          <a:bodyPr/>
          <a:lstStyle/>
          <a:p>
            <a:pPr/>
            <a:r>
              <a:t>Applying Reinforcement Learning to Maximise PV Self-Consumption for Electric Vehicle Charging</a:t>
            </a:r>
          </a:p>
        </p:txBody>
      </p:sp>
      <p:sp>
        <p:nvSpPr>
          <p:cNvPr id="141" name="Google Shape;114;p1"/>
          <p:cNvSpPr txBox="1"/>
          <p:nvPr>
            <p:ph type="subTitle" sz="quarter" idx="1"/>
          </p:nvPr>
        </p:nvSpPr>
        <p:spPr>
          <a:xfrm>
            <a:off x="574675" y="5255400"/>
            <a:ext cx="8801400" cy="1735201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lnSpc>
                <a:spcPct val="90000"/>
              </a:lnSpc>
              <a:spcBef>
                <a:spcPts val="0"/>
              </a:spcBef>
              <a:defRPr sz="1820"/>
            </a:pPr>
            <a:r>
              <a:t>Author: Eric Massip Cano</a:t>
            </a:r>
          </a:p>
          <a:p>
            <a:pPr marL="0" indent="0" defTabSz="832104">
              <a:lnSpc>
                <a:spcPct val="90000"/>
              </a:lnSpc>
              <a:spcBef>
                <a:spcPts val="900"/>
              </a:spcBef>
              <a:defRPr sz="1820"/>
            </a:pPr>
            <a:r>
              <a:t>Promotor: Prof. dr. ir. Geert Deconinck</a:t>
            </a:r>
          </a:p>
          <a:p>
            <a:pPr marL="0" indent="0" defTabSz="832104">
              <a:lnSpc>
                <a:spcPct val="90000"/>
              </a:lnSpc>
              <a:spcBef>
                <a:spcPts val="900"/>
              </a:spcBef>
              <a:defRPr sz="1820"/>
            </a:pPr>
            <a:r>
              <a:t>Assesor: Dr. ing. Ján Drgona</a:t>
            </a:r>
          </a:p>
          <a:p>
            <a:pPr marL="0" indent="0" defTabSz="832104">
              <a:lnSpc>
                <a:spcPct val="90000"/>
              </a:lnSpc>
              <a:spcBef>
                <a:spcPts val="900"/>
              </a:spcBef>
              <a:defRPr sz="1820"/>
            </a:pPr>
            <a:r>
              <a:t>Supervisors: Dipl. ing. Brida Verwiyni Mbuwir &amp; Dr. ing. Klaas Thoelen</a:t>
            </a:r>
          </a:p>
          <a:p>
            <a:pPr marL="0" indent="0" defTabSz="832104">
              <a:lnSpc>
                <a:spcPct val="90000"/>
              </a:lnSpc>
              <a:spcBef>
                <a:spcPts val="900"/>
              </a:spcBef>
              <a:defRPr sz="1820"/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47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Google Shape;179;p5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Data Analysis: Charging Transactions Dataset</a:t>
            </a:r>
          </a:p>
        </p:txBody>
      </p:sp>
      <p:pic>
        <p:nvPicPr>
          <p:cNvPr id="249" name="startTime_densityfunction.png" descr="startTime_density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499" y="2797395"/>
            <a:ext cx="5275671" cy="3213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topTime_densityfunction.png" descr="stopTime_density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3186" y="2798832"/>
            <a:ext cx="5265795" cy="321110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Arrival times distribution:…"/>
          <p:cNvSpPr txBox="1"/>
          <p:nvPr/>
        </p:nvSpPr>
        <p:spPr>
          <a:xfrm>
            <a:off x="648711" y="1874381"/>
            <a:ext cx="4049033" cy="78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3200"/>
              </a:spcBef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Arrival times distribution: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Mean = 08:05h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IQR = [06:41h, 07:52h]</a:t>
            </a:r>
          </a:p>
        </p:txBody>
      </p:sp>
      <p:sp>
        <p:nvSpPr>
          <p:cNvPr id="252" name="Departure times distribution:…"/>
          <p:cNvSpPr txBox="1"/>
          <p:nvPr/>
        </p:nvSpPr>
        <p:spPr>
          <a:xfrm>
            <a:off x="6354905" y="1898597"/>
            <a:ext cx="4453883" cy="78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3200"/>
              </a:spcBef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Departure times distribution: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Mean = 14:41h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IQR = [14:15h, 16:00h]</a:t>
            </a:r>
          </a:p>
        </p:txBody>
      </p:sp>
      <p:sp>
        <p:nvSpPr>
          <p:cNvPr id="253" name="EV Charging Behaviour"/>
          <p:cNvSpPr txBox="1"/>
          <p:nvPr/>
        </p:nvSpPr>
        <p:spPr>
          <a:xfrm>
            <a:off x="648711" y="1301511"/>
            <a:ext cx="294596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3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EV Charging Behaviour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56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44537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Google Shape;179;p5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Data Analysis: Charging Transactions Dataset</a:t>
            </a:r>
          </a:p>
        </p:txBody>
      </p:sp>
      <p:sp>
        <p:nvSpPr>
          <p:cNvPr id="258" name="Sojourn times distribution:…"/>
          <p:cNvSpPr txBox="1"/>
          <p:nvPr/>
        </p:nvSpPr>
        <p:spPr>
          <a:xfrm>
            <a:off x="674111" y="1874381"/>
            <a:ext cx="4049033" cy="78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3200"/>
              </a:spcBef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Sojourn times distribution: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Mean = 8.3 hours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IQR = [5.3-8.9] hours</a:t>
            </a:r>
          </a:p>
        </p:txBody>
      </p:sp>
      <p:sp>
        <p:nvSpPr>
          <p:cNvPr id="259" name="Charging times distribution:…"/>
          <p:cNvSpPr txBox="1"/>
          <p:nvPr/>
        </p:nvSpPr>
        <p:spPr>
          <a:xfrm>
            <a:off x="6202505" y="1898597"/>
            <a:ext cx="4453883" cy="78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3200"/>
              </a:spcBef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Charging times distribution: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Mean = 2.62h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IQR = [1.9, 3.1] hours</a:t>
            </a:r>
          </a:p>
        </p:txBody>
      </p:sp>
      <p:sp>
        <p:nvSpPr>
          <p:cNvPr id="260" name="EV Charging Behaviour"/>
          <p:cNvSpPr txBox="1"/>
          <p:nvPr/>
        </p:nvSpPr>
        <p:spPr>
          <a:xfrm>
            <a:off x="648711" y="1301511"/>
            <a:ext cx="2945969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3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EV Charging Behaviour</a:t>
            </a:r>
          </a:p>
        </p:txBody>
      </p:sp>
      <p:pic>
        <p:nvPicPr>
          <p:cNvPr id="261" name="timediff_densityfunction.png" descr="timediff_densityfun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513" y="2798832"/>
            <a:ext cx="5265793" cy="3211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chargingtimes_distribution.png" descr="chargingtimes_distribu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6293" y="2753636"/>
            <a:ext cx="6298731" cy="3301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65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Google Shape;179;p5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Data Analysis: Charging Transactions Dataset</a:t>
            </a:r>
          </a:p>
        </p:txBody>
      </p:sp>
      <p:sp>
        <p:nvSpPr>
          <p:cNvPr id="267" name="Idle times distribution:…"/>
          <p:cNvSpPr txBox="1"/>
          <p:nvPr/>
        </p:nvSpPr>
        <p:spPr>
          <a:xfrm>
            <a:off x="3311125" y="1793420"/>
            <a:ext cx="4453883" cy="781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3200"/>
              </a:spcBef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Idle times distribution: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Mean = 5.2 hours</a:t>
            </a:r>
          </a:p>
          <a:p>
            <a:pPr lvl="1" marL="1222375" indent="-388937" defTabSz="584200">
              <a:buClr>
                <a:srgbClr val="FFFFFF"/>
              </a:buClr>
              <a:buSzPct val="145000"/>
              <a:buChar char="•"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IQR = [3.8, 6.5] hours</a:t>
            </a:r>
          </a:p>
        </p:txBody>
      </p:sp>
      <p:pic>
        <p:nvPicPr>
          <p:cNvPr id="268" name="idletimes_distribution.png" descr="idletimes_distrib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8384" y="2793526"/>
            <a:ext cx="6255232" cy="329121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V Charging Behaviour"/>
          <p:cNvSpPr txBox="1"/>
          <p:nvPr/>
        </p:nvSpPr>
        <p:spPr>
          <a:xfrm>
            <a:off x="655090" y="1295309"/>
            <a:ext cx="2945969" cy="41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3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EV Charging Behaviour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72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73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286" name="Google Shape;123;p2"/>
          <p:cNvGrpSpPr/>
          <p:nvPr/>
        </p:nvGrpSpPr>
        <p:grpSpPr>
          <a:xfrm>
            <a:off x="2171763" y="1090239"/>
            <a:ext cx="7848473" cy="4356450"/>
            <a:chOff x="0" y="0"/>
            <a:chExt cx="7848471" cy="4356449"/>
          </a:xfrm>
        </p:grpSpPr>
        <p:sp>
          <p:nvSpPr>
            <p:cNvPr id="275" name="Google Shape;133;p2"/>
            <p:cNvSpPr/>
            <p:nvPr/>
          </p:nvSpPr>
          <p:spPr>
            <a:xfrm>
              <a:off x="35981" y="43564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276" name="Google Shape;124;p2"/>
            <p:cNvSpPr/>
            <p:nvPr/>
          </p:nvSpPr>
          <p:spPr>
            <a:xfrm>
              <a:off x="0" y="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7" name="Google Shape;125;p2"/>
            <p:cNvSpPr/>
            <p:nvPr/>
          </p:nvSpPr>
          <p:spPr>
            <a:xfrm>
              <a:off x="35981" y="3685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278" name="Google Shape;126;p2"/>
            <p:cNvSpPr/>
            <p:nvPr/>
          </p:nvSpPr>
          <p:spPr>
            <a:xfrm>
              <a:off x="0" y="79758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9" name="Google Shape;127;p2"/>
            <p:cNvSpPr/>
            <p:nvPr/>
          </p:nvSpPr>
          <p:spPr>
            <a:xfrm>
              <a:off x="35981" y="116612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280" name="Google Shape;128;p2"/>
            <p:cNvSpPr/>
            <p:nvPr/>
          </p:nvSpPr>
          <p:spPr>
            <a:xfrm>
              <a:off x="0" y="159516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" name="Google Shape;129;p2"/>
            <p:cNvSpPr/>
            <p:nvPr/>
          </p:nvSpPr>
          <p:spPr>
            <a:xfrm>
              <a:off x="35981" y="196370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282" name="Google Shape;130;p2"/>
            <p:cNvSpPr/>
            <p:nvPr/>
          </p:nvSpPr>
          <p:spPr>
            <a:xfrm>
              <a:off x="0" y="239274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3" name="Google Shape;131;p2"/>
            <p:cNvSpPr/>
            <p:nvPr/>
          </p:nvSpPr>
          <p:spPr>
            <a:xfrm>
              <a:off x="35981" y="276128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284" name="Google Shape;132;p2"/>
            <p:cNvSpPr/>
            <p:nvPr/>
          </p:nvSpPr>
          <p:spPr>
            <a:xfrm>
              <a:off x="0" y="319032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" name="Google Shape;133;p2"/>
            <p:cNvSpPr/>
            <p:nvPr/>
          </p:nvSpPr>
          <p:spPr>
            <a:xfrm>
              <a:off x="35981" y="355886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89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Demand Response Algorithm: Markov Decision Process</a:t>
            </a:r>
          </a:p>
        </p:txBody>
      </p:sp>
      <p:sp>
        <p:nvSpPr>
          <p:cNvPr id="291" name="State space"/>
          <p:cNvSpPr txBox="1"/>
          <p:nvPr/>
        </p:nvSpPr>
        <p:spPr>
          <a:xfrm>
            <a:off x="628264" y="1379369"/>
            <a:ext cx="1734516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State space</a:t>
            </a:r>
          </a:p>
        </p:txBody>
      </p:sp>
      <p:sp>
        <p:nvSpPr>
          <p:cNvPr id="292" name="Ecuación"/>
          <p:cNvSpPr txBox="1"/>
          <p:nvPr/>
        </p:nvSpPr>
        <p:spPr>
          <a:xfrm>
            <a:off x="671903" y="1973867"/>
            <a:ext cx="1992147" cy="408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3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000">
              <a:solidFill>
                <a:srgbClr val="2F4D5D"/>
              </a:solidFill>
            </a:endParaRPr>
          </a:p>
        </p:txBody>
      </p:sp>
      <p:pic>
        <p:nvPicPr>
          <p:cNvPr id="293" name="Captura de pantalla 2019-06-23 a las 20.39.15.png" descr="Captura de pantalla 2019-06-23 a las 20.39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310" y="4826494"/>
            <a:ext cx="5196032" cy="11002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where…"/>
          <p:cNvSpPr txBox="1"/>
          <p:nvPr>
            <p:ph type="body" sz="quarter" idx="1"/>
          </p:nvPr>
        </p:nvSpPr>
        <p:spPr>
          <a:xfrm>
            <a:off x="680109" y="2465571"/>
            <a:ext cx="4993202" cy="2179376"/>
          </a:xfrm>
          <a:prstGeom prst="rect">
            <a:avLst/>
          </a:prstGeom>
        </p:spPr>
        <p:txBody>
          <a:bodyPr/>
          <a:lstStyle/>
          <a:p>
            <a:pPr marL="0" indent="0" algn="just" defTabSz="859536">
              <a:lnSpc>
                <a:spcPct val="120000"/>
              </a:lnSpc>
              <a:spcBef>
                <a:spcPts val="1500"/>
              </a:spcBef>
              <a:buClrTx/>
              <a:buSzTx/>
              <a:buFontTx/>
              <a:buNone/>
              <a:defRPr sz="2256">
                <a:solidFill>
                  <a:srgbClr val="000000"/>
                </a:solidFill>
              </a:defRPr>
            </a:pPr>
            <a:r>
              <a:t>where</a:t>
            </a:r>
          </a:p>
          <a:p>
            <a:pPr marL="0" indent="0" algn="just" defTabSz="859536">
              <a:lnSpc>
                <a:spcPct val="120000"/>
              </a:lnSpc>
              <a:spcBef>
                <a:spcPts val="1500"/>
              </a:spcBef>
              <a:buClrTx/>
              <a:buSzTx/>
              <a:buFontTx/>
              <a:buNone/>
              <a:defRPr sz="2256">
                <a:solidFill>
                  <a:srgbClr val="000000"/>
                </a:solidFill>
              </a:defRPr>
            </a:pPr>
            <a:r>
              <a:t>    = timeslot</a:t>
            </a:r>
          </a:p>
          <a:p>
            <a:pPr marL="0" indent="0" algn="just" defTabSz="859536">
              <a:lnSpc>
                <a:spcPct val="120000"/>
              </a:lnSpc>
              <a:spcBef>
                <a:spcPts val="1500"/>
              </a:spcBef>
              <a:buClrTx/>
              <a:buSzTx/>
              <a:buFontTx/>
              <a:buNone/>
              <a:defRPr sz="2256">
                <a:solidFill>
                  <a:srgbClr val="000000"/>
                </a:solidFill>
              </a:defRPr>
            </a:pPr>
            <a:r>
              <a:t>    = forecast PV generated at timeslot </a:t>
            </a:r>
          </a:p>
          <a:p>
            <a:pPr marL="0" indent="0" algn="just" defTabSz="859536">
              <a:lnSpc>
                <a:spcPct val="120000"/>
              </a:lnSpc>
              <a:spcBef>
                <a:spcPts val="1500"/>
              </a:spcBef>
              <a:buClrTx/>
              <a:buSzTx/>
              <a:buFontTx/>
              <a:buNone/>
              <a:defRPr sz="2256">
                <a:solidFill>
                  <a:srgbClr val="000000"/>
                </a:solidFill>
              </a:defRPr>
            </a:pPr>
            <a:r>
              <a:t>    = aggregate state space </a:t>
            </a:r>
          </a:p>
        </p:txBody>
      </p:sp>
      <p:sp>
        <p:nvSpPr>
          <p:cNvPr id="295" name="Ecuación"/>
          <p:cNvSpPr txBox="1"/>
          <p:nvPr/>
        </p:nvSpPr>
        <p:spPr>
          <a:xfrm>
            <a:off x="782265" y="3149629"/>
            <a:ext cx="95391" cy="2055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2900">
              <a:solidFill>
                <a:srgbClr val="2F4D5D"/>
              </a:solidFill>
            </a:endParaRPr>
          </a:p>
        </p:txBody>
      </p:sp>
      <p:sp>
        <p:nvSpPr>
          <p:cNvPr id="296" name="Ecuación"/>
          <p:cNvSpPr txBox="1"/>
          <p:nvPr/>
        </p:nvSpPr>
        <p:spPr>
          <a:xfrm>
            <a:off x="708995" y="3727462"/>
            <a:ext cx="308686" cy="2665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</m:sSub>
                </m:oMath>
              </m:oMathPara>
            </a14:m>
            <a:endParaRPr sz="2000">
              <a:solidFill>
                <a:srgbClr val="2F4D5D"/>
              </a:solidFill>
            </a:endParaRPr>
          </a:p>
        </p:txBody>
      </p:sp>
      <p:sp>
        <p:nvSpPr>
          <p:cNvPr id="297" name="Ecuación"/>
          <p:cNvSpPr txBox="1"/>
          <p:nvPr/>
        </p:nvSpPr>
        <p:spPr>
          <a:xfrm>
            <a:off x="733630" y="4371598"/>
            <a:ext cx="221119" cy="2225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5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2500">
              <a:solidFill>
                <a:srgbClr val="2F4D5D"/>
              </a:solidFill>
            </a:endParaRPr>
          </a:p>
        </p:txBody>
      </p:sp>
      <p:sp>
        <p:nvSpPr>
          <p:cNvPr id="298" name="Ecuación"/>
          <p:cNvSpPr txBox="1"/>
          <p:nvPr/>
        </p:nvSpPr>
        <p:spPr>
          <a:xfrm>
            <a:off x="4267751" y="4338906"/>
            <a:ext cx="1148084" cy="23508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20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×</m:t>
                  </m:r>
                  <m:sSub>
                    <m:e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0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</m:oMath>
              </m:oMathPara>
            </a14:m>
            <a:endParaRPr sz="2000">
              <a:solidFill>
                <a:srgbClr val="2F4D5D"/>
              </a:solidFill>
            </a:endParaRPr>
          </a:p>
        </p:txBody>
      </p:sp>
      <p:sp>
        <p:nvSpPr>
          <p:cNvPr id="299" name="Ecuación"/>
          <p:cNvSpPr txBox="1"/>
          <p:nvPr/>
        </p:nvSpPr>
        <p:spPr>
          <a:xfrm>
            <a:off x="5639114" y="3742388"/>
            <a:ext cx="95391" cy="2055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2900">
              <a:solidFill>
                <a:srgbClr val="2F4D5D"/>
              </a:solidFill>
            </a:endParaRPr>
          </a:p>
        </p:txBody>
      </p:sp>
      <p:sp>
        <p:nvSpPr>
          <p:cNvPr id="300" name="Action space"/>
          <p:cNvSpPr txBox="1"/>
          <p:nvPr/>
        </p:nvSpPr>
        <p:spPr>
          <a:xfrm>
            <a:off x="6604000" y="1379369"/>
            <a:ext cx="1908862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Action space</a:t>
            </a:r>
          </a:p>
        </p:txBody>
      </p:sp>
      <p:pic>
        <p:nvPicPr>
          <p:cNvPr id="301" name="Captura de pantalla 2019-06-23 a las 21.00.24.png" descr="Captura de pantalla 2019-06-23 a las 21.00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5363" y="2673637"/>
            <a:ext cx="4907595" cy="83078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= Set of possible actions at state s"/>
          <p:cNvSpPr txBox="1"/>
          <p:nvPr/>
        </p:nvSpPr>
        <p:spPr>
          <a:xfrm>
            <a:off x="6535363" y="1941694"/>
            <a:ext cx="4907595" cy="65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algn="just">
              <a:lnSpc>
                <a:spcPct val="120000"/>
              </a:lnSpc>
              <a:spcBef>
                <a:spcPts val="1600"/>
              </a:spcBef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    = Set of possible actions at state s</a:t>
            </a:r>
          </a:p>
        </p:txBody>
      </p:sp>
      <p:sp>
        <p:nvSpPr>
          <p:cNvPr id="303" name="Ecuación"/>
          <p:cNvSpPr txBox="1"/>
          <p:nvPr/>
        </p:nvSpPr>
        <p:spPr>
          <a:xfrm>
            <a:off x="6613618" y="2057835"/>
            <a:ext cx="225479" cy="2434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</m:oMath>
              </m:oMathPara>
            </a14:m>
            <a:endParaRPr sz="2100">
              <a:solidFill>
                <a:srgbClr val="2F4D5D"/>
              </a:solidFill>
            </a:endParaRPr>
          </a:p>
        </p:txBody>
      </p:sp>
      <p:sp>
        <p:nvSpPr>
          <p:cNvPr id="304" name="N. Sadeghianpourhamami, J. Deleu, and C. Develder. Definition and evaluation of model-free coordination of electrical vehicle charging with reinforcement learning. sep 2018"/>
          <p:cNvSpPr txBox="1"/>
          <p:nvPr/>
        </p:nvSpPr>
        <p:spPr>
          <a:xfrm>
            <a:off x="1193777" y="6258940"/>
            <a:ext cx="898606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lnSpc>
                <a:spcPts val="3400"/>
              </a:lnSpc>
              <a:spcBef>
                <a:spcPts val="1200"/>
              </a:spcBef>
              <a:defRPr sz="1466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N. Sadeghianpourhamami, J. Deleu, and C. Develder. Definition and evaluation of model-free coordination of electrical vehicle charging with reinforcement learning. sep 2018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07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Demand Response Algorithm: Markov Decision Process</a:t>
            </a:r>
          </a:p>
        </p:txBody>
      </p:sp>
      <p:sp>
        <p:nvSpPr>
          <p:cNvPr id="309" name="Cost Function"/>
          <p:cNvSpPr txBox="1"/>
          <p:nvPr/>
        </p:nvSpPr>
        <p:spPr>
          <a:xfrm>
            <a:off x="583844" y="1274817"/>
            <a:ext cx="1965682" cy="34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Cost Function</a:t>
            </a:r>
          </a:p>
        </p:txBody>
      </p:sp>
      <p:sp>
        <p:nvSpPr>
          <p:cNvPr id="310" name="Cost Demand"/>
          <p:cNvSpPr txBox="1"/>
          <p:nvPr/>
        </p:nvSpPr>
        <p:spPr>
          <a:xfrm>
            <a:off x="599734" y="1969652"/>
            <a:ext cx="1579627" cy="29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Cost Demand</a:t>
            </a:r>
          </a:p>
        </p:txBody>
      </p:sp>
      <p:sp>
        <p:nvSpPr>
          <p:cNvPr id="311" name="Cost Penalty"/>
          <p:cNvSpPr txBox="1"/>
          <p:nvPr/>
        </p:nvSpPr>
        <p:spPr>
          <a:xfrm>
            <a:off x="6740511" y="1969652"/>
            <a:ext cx="1461517" cy="29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Cost Penalty</a:t>
            </a:r>
          </a:p>
        </p:txBody>
      </p:sp>
      <p:pic>
        <p:nvPicPr>
          <p:cNvPr id="312" name="Captura de pantalla 2019-06-23 a las 21.13.16.png" descr="Captura de pantalla 2019-06-23 a las 21.1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742" y="2615047"/>
            <a:ext cx="3923052" cy="1928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Captura de pantalla 2019-06-23 a las 21.14.06.png" descr="Captura de pantalla 2019-06-23 a las 21.14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9216" y="2712856"/>
            <a:ext cx="3584719" cy="192883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Cost Demand = Load balancing between production and consumption"/>
          <p:cNvSpPr txBox="1"/>
          <p:nvPr>
            <p:ph type="body" sz="quarter" idx="1"/>
          </p:nvPr>
        </p:nvSpPr>
        <p:spPr>
          <a:xfrm>
            <a:off x="643295" y="4823237"/>
            <a:ext cx="4177029" cy="1205216"/>
          </a:xfrm>
          <a:prstGeom prst="rect">
            <a:avLst/>
          </a:prstGeom>
        </p:spPr>
        <p:txBody>
          <a:bodyPr/>
          <a:lstStyle>
            <a:lvl1pPr marL="0" indent="0" defTabSz="859536">
              <a:lnSpc>
                <a:spcPct val="120000"/>
              </a:lnSpc>
              <a:spcBef>
                <a:spcPts val="1500"/>
              </a:spcBef>
              <a:buClrTx/>
              <a:buSzTx/>
              <a:buFontTx/>
              <a:buNone/>
              <a:defRPr sz="2256">
                <a:solidFill>
                  <a:srgbClr val="000000"/>
                </a:solidFill>
              </a:defRPr>
            </a:lvl1pPr>
          </a:lstStyle>
          <a:p>
            <a:pPr/>
            <a:r>
              <a:t>Cost Demand = Load balancing between production and consumption</a:t>
            </a:r>
          </a:p>
        </p:txBody>
      </p:sp>
      <p:sp>
        <p:nvSpPr>
          <p:cNvPr id="315" name="Cost Penalty = Penalty for cars that leave before being fully charged"/>
          <p:cNvSpPr txBox="1"/>
          <p:nvPr/>
        </p:nvSpPr>
        <p:spPr>
          <a:xfrm>
            <a:off x="6799724" y="4823237"/>
            <a:ext cx="4091810" cy="120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defTabSz="859536">
              <a:lnSpc>
                <a:spcPct val="120000"/>
              </a:lnSpc>
              <a:spcBef>
                <a:spcPts val="1500"/>
              </a:spcBef>
              <a:defRPr sz="2256">
                <a:solidFill>
                  <a:srgbClr val="000000"/>
                </a:solidFill>
              </a:defRPr>
            </a:lvl1pPr>
          </a:lstStyle>
          <a:p>
            <a:pPr/>
            <a:r>
              <a:t>Cost Penalty = Penalty for cars that leave before being fully charged</a:t>
            </a:r>
          </a:p>
        </p:txBody>
      </p:sp>
      <p:sp>
        <p:nvSpPr>
          <p:cNvPr id="316" name="+"/>
          <p:cNvSpPr txBox="1"/>
          <p:nvPr/>
        </p:nvSpPr>
        <p:spPr>
          <a:xfrm>
            <a:off x="5425104" y="3255603"/>
            <a:ext cx="431801" cy="84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5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19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Demand Response Algorithm: Sampling Trajectories</a:t>
            </a:r>
          </a:p>
        </p:txBody>
      </p:sp>
      <p:sp>
        <p:nvSpPr>
          <p:cNvPr id="321" name="N. Sadeghianpourhamami, J. Deleu, and C. Develder. Definition and evaluation of model-free coordination of electrical vehicle charging with reinforcement learning. sep 2018"/>
          <p:cNvSpPr txBox="1"/>
          <p:nvPr/>
        </p:nvSpPr>
        <p:spPr>
          <a:xfrm>
            <a:off x="1193777" y="6258940"/>
            <a:ext cx="898606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lnSpc>
                <a:spcPts val="3400"/>
              </a:lnSpc>
              <a:spcBef>
                <a:spcPts val="1200"/>
              </a:spcBef>
              <a:defRPr sz="1466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N. Sadeghianpourhamami, J. Deleu, and C. Develder. Definition and evaluation of model-free coordination of electrical vehicle charging with reinforcement learning. sep 2018</a:t>
            </a:r>
            <a:endParaRPr sz="1200"/>
          </a:p>
        </p:txBody>
      </p:sp>
      <p:pic>
        <p:nvPicPr>
          <p:cNvPr id="322" name="Captura de pantalla 2019-06-23 a las 22.18.01.png" descr="Captura de pantalla 2019-06-23 a las 22.1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894" y="1458604"/>
            <a:ext cx="6500212" cy="4333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25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Demand Response Algorithm: Action-Value Function</a:t>
            </a:r>
          </a:p>
        </p:txBody>
      </p:sp>
      <p:sp>
        <p:nvSpPr>
          <p:cNvPr id="327" name="In RL, an agent takes actions to move from state s to s’ based on a learned policy.…"/>
          <p:cNvSpPr txBox="1"/>
          <p:nvPr>
            <p:ph type="body" sz="half" idx="1"/>
          </p:nvPr>
        </p:nvSpPr>
        <p:spPr>
          <a:xfrm>
            <a:off x="595744" y="1285465"/>
            <a:ext cx="11000512" cy="2219458"/>
          </a:xfrm>
          <a:prstGeom prst="rect">
            <a:avLst/>
          </a:prstGeom>
        </p:spPr>
        <p:txBody>
          <a:bodyPr/>
          <a:lstStyle/>
          <a:p>
            <a:pPr marL="0" indent="0" algn="just" defTabSz="832104">
              <a:lnSpc>
                <a:spcPct val="120000"/>
              </a:lnSpc>
              <a:spcBef>
                <a:spcPts val="1400"/>
              </a:spcBef>
              <a:buClrTx/>
              <a:buSzTx/>
              <a:buFontTx/>
              <a:buNone/>
              <a:defRPr sz="2184">
                <a:solidFill>
                  <a:srgbClr val="000000"/>
                </a:solidFill>
              </a:defRPr>
            </a:pPr>
            <a:r>
              <a:t>In RL, an agent takes actions to move from state s to s’ based on a learned policy.</a:t>
            </a:r>
          </a:p>
          <a:p>
            <a:pPr marL="0" indent="0" algn="just" defTabSz="832104">
              <a:lnSpc>
                <a:spcPct val="120000"/>
              </a:lnSpc>
              <a:spcBef>
                <a:spcPts val="1400"/>
              </a:spcBef>
              <a:buClrTx/>
              <a:buSzTx/>
              <a:buFontTx/>
              <a:buNone/>
              <a:defRPr sz="2184">
                <a:solidFill>
                  <a:srgbClr val="000000"/>
                </a:solidFill>
              </a:defRPr>
            </a:pPr>
            <a:r>
              <a:t>Every state-action pair has an associated cost = Q-value</a:t>
            </a:r>
          </a:p>
          <a:p>
            <a:pPr marL="0" indent="0" algn="just" defTabSz="832104">
              <a:lnSpc>
                <a:spcPct val="120000"/>
              </a:lnSpc>
              <a:spcBef>
                <a:spcPts val="1400"/>
              </a:spcBef>
              <a:buClrTx/>
              <a:buSzTx/>
              <a:buFontTx/>
              <a:buNone/>
              <a:defRPr sz="2184">
                <a:solidFill>
                  <a:srgbClr val="000000"/>
                </a:solidFill>
              </a:defRPr>
            </a:pPr>
            <a:r>
              <a:t>The goal is to find the optimal policy in order to minimize the expected accumulated cost.</a:t>
            </a:r>
          </a:p>
          <a:p>
            <a:pPr marL="0" indent="0" algn="just" defTabSz="832104">
              <a:lnSpc>
                <a:spcPct val="120000"/>
              </a:lnSpc>
              <a:spcBef>
                <a:spcPts val="1400"/>
              </a:spcBef>
              <a:buClrTx/>
              <a:buSzTx/>
              <a:buFontTx/>
              <a:buNone/>
              <a:defRPr sz="2184">
                <a:solidFill>
                  <a:srgbClr val="000000"/>
                </a:solidFill>
              </a:defRPr>
            </a:pPr>
            <a:r>
              <a:t>The Q-values of the learned policy are iteratively updated using the Bellman equation:</a:t>
            </a:r>
          </a:p>
        </p:txBody>
      </p:sp>
      <p:pic>
        <p:nvPicPr>
          <p:cNvPr id="328" name="Captura de pantalla 2019-06-23 a las 21.43.56.png" descr="Captura de pantalla 2019-06-23 a las 21.43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5253" y="3627354"/>
            <a:ext cx="6061494" cy="722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31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Demand Response Algorithm: Batch RL Algorithms</a:t>
            </a:r>
          </a:p>
        </p:txBody>
      </p:sp>
      <p:sp>
        <p:nvSpPr>
          <p:cNvPr id="333" name="Fitted Q-Iteration"/>
          <p:cNvSpPr txBox="1"/>
          <p:nvPr/>
        </p:nvSpPr>
        <p:spPr>
          <a:xfrm>
            <a:off x="631395" y="2798104"/>
            <a:ext cx="2408213" cy="34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Fitted Q-Iteration</a:t>
            </a:r>
          </a:p>
        </p:txBody>
      </p:sp>
      <p:sp>
        <p:nvSpPr>
          <p:cNvPr id="334" name="Fitted Q-Iteration Reverse"/>
          <p:cNvSpPr txBox="1"/>
          <p:nvPr/>
        </p:nvSpPr>
        <p:spPr>
          <a:xfrm>
            <a:off x="6441563" y="2798104"/>
            <a:ext cx="3625686" cy="347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Fitted Q-Iteration Reverse</a:t>
            </a:r>
          </a:p>
        </p:txBody>
      </p:sp>
      <p:pic>
        <p:nvPicPr>
          <p:cNvPr id="335" name="Captura de pantalla 2019-06-23 a las 21.55.10.png" descr="Captura de pantalla 2019-06-23 a las 21.5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187" y="3558848"/>
            <a:ext cx="5082058" cy="2051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aptura de pantalla 2019-06-23 a las 21.56.08.png" descr="Captura de pantalla 2019-06-23 a las 21.56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1742" y="3485870"/>
            <a:ext cx="5311669" cy="219707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However, the amount of possible state-action pairs is too large.…"/>
          <p:cNvSpPr txBox="1"/>
          <p:nvPr/>
        </p:nvSpPr>
        <p:spPr>
          <a:xfrm>
            <a:off x="595744" y="1401748"/>
            <a:ext cx="11000512" cy="9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algn="just" defTabSz="813816">
              <a:lnSpc>
                <a:spcPct val="120000"/>
              </a:lnSpc>
              <a:spcBef>
                <a:spcPts val="1400"/>
              </a:spcBef>
              <a:defRPr sz="2136">
                <a:solidFill>
                  <a:srgbClr val="000000"/>
                </a:solidFill>
              </a:defRPr>
            </a:pPr>
            <a:r>
              <a:t>However, the amount of possible state-action pairs is too large.</a:t>
            </a:r>
          </a:p>
          <a:p>
            <a:pPr algn="just" defTabSz="813816">
              <a:lnSpc>
                <a:spcPct val="120000"/>
              </a:lnSpc>
              <a:spcBef>
                <a:spcPts val="1400"/>
              </a:spcBef>
              <a:defRPr sz="2136">
                <a:solidFill>
                  <a:srgbClr val="000000"/>
                </a:solidFill>
              </a:defRPr>
            </a:pPr>
            <a:r>
              <a:t>The action-value function needs to be approximated using a batch RL algorithm.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0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41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354" name="Google Shape;123;p2"/>
          <p:cNvGrpSpPr/>
          <p:nvPr/>
        </p:nvGrpSpPr>
        <p:grpSpPr>
          <a:xfrm>
            <a:off x="2171763" y="1090239"/>
            <a:ext cx="7848473" cy="4356450"/>
            <a:chOff x="0" y="0"/>
            <a:chExt cx="7848471" cy="4356449"/>
          </a:xfrm>
        </p:grpSpPr>
        <p:sp>
          <p:nvSpPr>
            <p:cNvPr id="343" name="Google Shape;133;p2"/>
            <p:cNvSpPr/>
            <p:nvPr/>
          </p:nvSpPr>
          <p:spPr>
            <a:xfrm>
              <a:off x="35981" y="43564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344" name="Google Shape;124;p2"/>
            <p:cNvSpPr/>
            <p:nvPr/>
          </p:nvSpPr>
          <p:spPr>
            <a:xfrm>
              <a:off x="0" y="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5" name="Google Shape;125;p2"/>
            <p:cNvSpPr/>
            <p:nvPr/>
          </p:nvSpPr>
          <p:spPr>
            <a:xfrm>
              <a:off x="35981" y="3685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346" name="Google Shape;126;p2"/>
            <p:cNvSpPr/>
            <p:nvPr/>
          </p:nvSpPr>
          <p:spPr>
            <a:xfrm>
              <a:off x="0" y="79758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" name="Google Shape;127;p2"/>
            <p:cNvSpPr/>
            <p:nvPr/>
          </p:nvSpPr>
          <p:spPr>
            <a:xfrm>
              <a:off x="35981" y="116612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348" name="Google Shape;128;p2"/>
            <p:cNvSpPr/>
            <p:nvPr/>
          </p:nvSpPr>
          <p:spPr>
            <a:xfrm>
              <a:off x="0" y="159516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9" name="Google Shape;129;p2"/>
            <p:cNvSpPr/>
            <p:nvPr/>
          </p:nvSpPr>
          <p:spPr>
            <a:xfrm>
              <a:off x="35981" y="196370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350" name="Google Shape;130;p2"/>
            <p:cNvSpPr/>
            <p:nvPr/>
          </p:nvSpPr>
          <p:spPr>
            <a:xfrm>
              <a:off x="0" y="239274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1" name="Google Shape;131;p2"/>
            <p:cNvSpPr/>
            <p:nvPr/>
          </p:nvSpPr>
          <p:spPr>
            <a:xfrm>
              <a:off x="35981" y="276128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352" name="Google Shape;132;p2"/>
            <p:cNvSpPr/>
            <p:nvPr/>
          </p:nvSpPr>
          <p:spPr>
            <a:xfrm>
              <a:off x="0" y="319032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3" name="Google Shape;133;p2"/>
            <p:cNvSpPr/>
            <p:nvPr/>
          </p:nvSpPr>
          <p:spPr>
            <a:xfrm>
              <a:off x="35981" y="355886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4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145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158" name="Google Shape;123;p2"/>
          <p:cNvGrpSpPr/>
          <p:nvPr/>
        </p:nvGrpSpPr>
        <p:grpSpPr>
          <a:xfrm>
            <a:off x="2171763" y="1090239"/>
            <a:ext cx="7848473" cy="4356450"/>
            <a:chOff x="0" y="7052"/>
            <a:chExt cx="7848471" cy="4356449"/>
          </a:xfrm>
        </p:grpSpPr>
        <p:sp>
          <p:nvSpPr>
            <p:cNvPr id="147" name="Google Shape;133;p2"/>
            <p:cNvSpPr/>
            <p:nvPr/>
          </p:nvSpPr>
          <p:spPr>
            <a:xfrm>
              <a:off x="35981" y="436350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148" name="Google Shape;124;p2"/>
            <p:cNvSpPr/>
            <p:nvPr/>
          </p:nvSpPr>
          <p:spPr>
            <a:xfrm>
              <a:off x="0" y="7052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9" name="Google Shape;125;p2"/>
            <p:cNvSpPr/>
            <p:nvPr/>
          </p:nvSpPr>
          <p:spPr>
            <a:xfrm>
              <a:off x="35981" y="37560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150" name="Google Shape;126;p2"/>
            <p:cNvSpPr/>
            <p:nvPr/>
          </p:nvSpPr>
          <p:spPr>
            <a:xfrm>
              <a:off x="0" y="804632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1" name="Google Shape;127;p2"/>
            <p:cNvSpPr/>
            <p:nvPr/>
          </p:nvSpPr>
          <p:spPr>
            <a:xfrm>
              <a:off x="35981" y="117318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152" name="Google Shape;128;p2"/>
            <p:cNvSpPr/>
            <p:nvPr/>
          </p:nvSpPr>
          <p:spPr>
            <a:xfrm>
              <a:off x="0" y="1602212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3" name="Google Shape;129;p2"/>
            <p:cNvSpPr/>
            <p:nvPr/>
          </p:nvSpPr>
          <p:spPr>
            <a:xfrm>
              <a:off x="35981" y="197076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154" name="Google Shape;130;p2"/>
            <p:cNvSpPr/>
            <p:nvPr/>
          </p:nvSpPr>
          <p:spPr>
            <a:xfrm>
              <a:off x="0" y="2399792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Google Shape;131;p2"/>
            <p:cNvSpPr/>
            <p:nvPr/>
          </p:nvSpPr>
          <p:spPr>
            <a:xfrm>
              <a:off x="35981" y="276834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156" name="Google Shape;132;p2"/>
            <p:cNvSpPr/>
            <p:nvPr/>
          </p:nvSpPr>
          <p:spPr>
            <a:xfrm>
              <a:off x="0" y="3197372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Google Shape;133;p2"/>
            <p:cNvSpPr/>
            <p:nvPr/>
          </p:nvSpPr>
          <p:spPr>
            <a:xfrm>
              <a:off x="35981" y="3565922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57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Experiment Setup: Data Preparation</a:t>
            </a:r>
          </a:p>
        </p:txBody>
      </p:sp>
      <p:sp>
        <p:nvSpPr>
          <p:cNvPr id="359" name="Charging Transactions dataset"/>
          <p:cNvSpPr txBox="1"/>
          <p:nvPr/>
        </p:nvSpPr>
        <p:spPr>
          <a:xfrm>
            <a:off x="631395" y="1579142"/>
            <a:ext cx="4457599" cy="35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Charging Transactions dataset</a:t>
            </a:r>
          </a:p>
        </p:txBody>
      </p:sp>
      <p:sp>
        <p:nvSpPr>
          <p:cNvPr id="360" name="PV dataset"/>
          <p:cNvSpPr txBox="1"/>
          <p:nvPr/>
        </p:nvSpPr>
        <p:spPr>
          <a:xfrm>
            <a:off x="6983641" y="1579142"/>
            <a:ext cx="1582116" cy="35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PV dataset</a:t>
            </a:r>
          </a:p>
        </p:txBody>
      </p:sp>
      <p:sp>
        <p:nvSpPr>
          <p:cNvPr id="361" name="Transactions from Aug 8th to May 3rd 2019…"/>
          <p:cNvSpPr txBox="1"/>
          <p:nvPr>
            <p:ph type="body" sz="half" idx="1"/>
          </p:nvPr>
        </p:nvSpPr>
        <p:spPr>
          <a:xfrm>
            <a:off x="557704" y="2341686"/>
            <a:ext cx="5300557" cy="3465229"/>
          </a:xfrm>
          <a:prstGeom prst="rect">
            <a:avLst/>
          </a:prstGeom>
        </p:spPr>
        <p:txBody>
          <a:bodyPr/>
          <a:lstStyle/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Transactions from Aug 8th to May 3rd 2019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Training set = 76 days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Test set = 19 days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Episodic days from 6am to 10pm (16 hours)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Duration of a time slot = 2 hours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ClrTx/>
              <a:buSzPct val="100000"/>
              <a:buFontTx/>
              <a:defRPr sz="2000">
                <a:solidFill>
                  <a:srgbClr val="000000"/>
                </a:solidFill>
              </a:defRPr>
            </a:pPr>
            <a:r>
              <a:t>         = 8 timeslots</a:t>
            </a:r>
          </a:p>
        </p:txBody>
      </p:sp>
      <p:sp>
        <p:nvSpPr>
          <p:cNvPr id="362" name="Ecuación"/>
          <p:cNvSpPr txBox="1"/>
          <p:nvPr/>
        </p:nvSpPr>
        <p:spPr>
          <a:xfrm>
            <a:off x="824028" y="5152538"/>
            <a:ext cx="555394" cy="3056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6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6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26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600" i="1">
                          <a:solidFill>
                            <a:srgbClr val="2F4D5D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</m:oMath>
              </m:oMathPara>
            </a14:m>
            <a:endParaRPr sz="2600">
              <a:solidFill>
                <a:srgbClr val="2F4D5D"/>
              </a:solidFill>
            </a:endParaRPr>
          </a:p>
        </p:txBody>
      </p:sp>
      <p:sp>
        <p:nvSpPr>
          <p:cNvPr id="363" name="PV power generated every 15min during the 97 days of the dataset…"/>
          <p:cNvSpPr txBox="1"/>
          <p:nvPr/>
        </p:nvSpPr>
        <p:spPr>
          <a:xfrm>
            <a:off x="6980417" y="2322665"/>
            <a:ext cx="4221564" cy="139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PV power generated every 15min during the 97 days of the dataset</a:t>
            </a:r>
          </a:p>
          <a:p>
            <a:pPr marL="240631" indent="-240631" algn="just">
              <a:lnSpc>
                <a:spcPct val="120000"/>
              </a:lnSpc>
              <a:spcBef>
                <a:spcPts val="1600"/>
              </a:spcBef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From 00:00h to 23:45h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66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Experiment Setup: Function Approximator</a:t>
            </a:r>
          </a:p>
        </p:txBody>
      </p:sp>
      <p:pic>
        <p:nvPicPr>
          <p:cNvPr id="368" name="Captura de pantalla 2019-06-23 a las 22.22.25.png" descr="Captura de pantalla 2019-06-23 a las 22.22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1311" y="1204257"/>
            <a:ext cx="5496710" cy="4804035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Baseline network"/>
          <p:cNvSpPr txBox="1"/>
          <p:nvPr/>
        </p:nvSpPr>
        <p:spPr>
          <a:xfrm>
            <a:off x="1531728" y="2178221"/>
            <a:ext cx="2529434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Baseline network</a:t>
            </a:r>
          </a:p>
        </p:txBody>
      </p:sp>
      <p:sp>
        <p:nvSpPr>
          <p:cNvPr id="370" name="PV network"/>
          <p:cNvSpPr txBox="1"/>
          <p:nvPr/>
        </p:nvSpPr>
        <p:spPr>
          <a:xfrm>
            <a:off x="1954638" y="4483043"/>
            <a:ext cx="1683614" cy="35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PV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3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74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387" name="Google Shape;123;p2"/>
          <p:cNvGrpSpPr/>
          <p:nvPr/>
        </p:nvGrpSpPr>
        <p:grpSpPr>
          <a:xfrm>
            <a:off x="2171763" y="1090239"/>
            <a:ext cx="7848473" cy="4356450"/>
            <a:chOff x="0" y="0"/>
            <a:chExt cx="7848471" cy="4356449"/>
          </a:xfrm>
        </p:grpSpPr>
        <p:sp>
          <p:nvSpPr>
            <p:cNvPr id="376" name="Google Shape;133;p2"/>
            <p:cNvSpPr/>
            <p:nvPr/>
          </p:nvSpPr>
          <p:spPr>
            <a:xfrm>
              <a:off x="35981" y="43564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377" name="Google Shape;124;p2"/>
            <p:cNvSpPr/>
            <p:nvPr/>
          </p:nvSpPr>
          <p:spPr>
            <a:xfrm>
              <a:off x="0" y="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8" name="Google Shape;125;p2"/>
            <p:cNvSpPr/>
            <p:nvPr/>
          </p:nvSpPr>
          <p:spPr>
            <a:xfrm>
              <a:off x="35981" y="3685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379" name="Google Shape;126;p2"/>
            <p:cNvSpPr/>
            <p:nvPr/>
          </p:nvSpPr>
          <p:spPr>
            <a:xfrm>
              <a:off x="0" y="79758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0" name="Google Shape;127;p2"/>
            <p:cNvSpPr/>
            <p:nvPr/>
          </p:nvSpPr>
          <p:spPr>
            <a:xfrm>
              <a:off x="35981" y="116612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381" name="Google Shape;128;p2"/>
            <p:cNvSpPr/>
            <p:nvPr/>
          </p:nvSpPr>
          <p:spPr>
            <a:xfrm>
              <a:off x="0" y="159516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2" name="Google Shape;129;p2"/>
            <p:cNvSpPr/>
            <p:nvPr/>
          </p:nvSpPr>
          <p:spPr>
            <a:xfrm>
              <a:off x="35981" y="196370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383" name="Google Shape;130;p2"/>
            <p:cNvSpPr/>
            <p:nvPr/>
          </p:nvSpPr>
          <p:spPr>
            <a:xfrm>
              <a:off x="0" y="239274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4" name="Google Shape;131;p2"/>
            <p:cNvSpPr/>
            <p:nvPr/>
          </p:nvSpPr>
          <p:spPr>
            <a:xfrm>
              <a:off x="35981" y="276128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385" name="Google Shape;132;p2"/>
            <p:cNvSpPr/>
            <p:nvPr/>
          </p:nvSpPr>
          <p:spPr>
            <a:xfrm>
              <a:off x="0" y="319032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6" name="Google Shape;133;p2"/>
            <p:cNvSpPr/>
            <p:nvPr/>
          </p:nvSpPr>
          <p:spPr>
            <a:xfrm>
              <a:off x="35981" y="355886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90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BAU vs FQI vs FQIR</a:t>
            </a:r>
          </a:p>
        </p:txBody>
      </p:sp>
      <p:pic>
        <p:nvPicPr>
          <p:cNvPr id="392" name="page57image63042352.png" descr="page57image630423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3012" y="2266032"/>
            <a:ext cx="4845998" cy="3036972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Texto"/>
          <p:cNvSpPr txBox="1"/>
          <p:nvPr/>
        </p:nvSpPr>
        <p:spPr>
          <a:xfrm>
            <a:off x="612583" y="1793681"/>
            <a:ext cx="1539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94" name="Normalized cost relative to the optimum policy"/>
          <p:cNvSpPr txBox="1"/>
          <p:nvPr/>
        </p:nvSpPr>
        <p:spPr>
          <a:xfrm>
            <a:off x="7789400" y="1657665"/>
            <a:ext cx="3364781" cy="62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Normalized cost relative to the optimum policy</a:t>
            </a:r>
          </a:p>
        </p:txBody>
      </p:sp>
      <p:pic>
        <p:nvPicPr>
          <p:cNvPr id="395" name="percentages.png" descr="percenta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386" y="2430031"/>
            <a:ext cx="6224967" cy="2523989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Percentage of PV energy consumed"/>
          <p:cNvSpPr txBox="1"/>
          <p:nvPr/>
        </p:nvSpPr>
        <p:spPr>
          <a:xfrm>
            <a:off x="1306852" y="2136540"/>
            <a:ext cx="5390478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Percentage of PV energy consumed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399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Morning Charging FQIR</a:t>
            </a:r>
          </a:p>
        </p:txBody>
      </p:sp>
      <p:pic>
        <p:nvPicPr>
          <p:cNvPr id="401" name="fqir_morning_charging.png" descr="fqir_morning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1093636"/>
            <a:ext cx="8699500" cy="488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04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Morning Charging FQI</a:t>
            </a:r>
          </a:p>
        </p:txBody>
      </p:sp>
      <p:pic>
        <p:nvPicPr>
          <p:cNvPr id="406" name="fqi_morning_charging.png" descr="fqi_morning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279" y="1118605"/>
            <a:ext cx="8655442" cy="4892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09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Morning Charging</a:t>
            </a:r>
          </a:p>
        </p:txBody>
      </p:sp>
      <p:pic>
        <p:nvPicPr>
          <p:cNvPr id="411" name="morning_charging.png" descr="morning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197" y="1927629"/>
            <a:ext cx="11749606" cy="3345374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% PV consumed = 10 %"/>
          <p:cNvSpPr txBox="1"/>
          <p:nvPr/>
        </p:nvSpPr>
        <p:spPr>
          <a:xfrm>
            <a:off x="780426" y="53107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10 %</a:t>
            </a:r>
          </a:p>
        </p:txBody>
      </p:sp>
      <p:sp>
        <p:nvSpPr>
          <p:cNvPr id="413" name="% PV consumed = 100 %"/>
          <p:cNvSpPr txBox="1"/>
          <p:nvPr/>
        </p:nvSpPr>
        <p:spPr>
          <a:xfrm>
            <a:off x="4816094" y="5310782"/>
            <a:ext cx="3049017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100 %</a:t>
            </a:r>
          </a:p>
        </p:txBody>
      </p:sp>
      <p:sp>
        <p:nvSpPr>
          <p:cNvPr id="414" name="% PV consumed = 100 %"/>
          <p:cNvSpPr txBox="1"/>
          <p:nvPr/>
        </p:nvSpPr>
        <p:spPr>
          <a:xfrm>
            <a:off x="8728130" y="5310782"/>
            <a:ext cx="3049017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100 %</a:t>
            </a:r>
          </a:p>
        </p:txBody>
      </p:sp>
      <p:sp>
        <p:nvSpPr>
          <p:cNvPr id="415" name="Behaviour: Two cars connected early in the morning"/>
          <p:cNvSpPr txBox="1"/>
          <p:nvPr/>
        </p:nvSpPr>
        <p:spPr>
          <a:xfrm>
            <a:off x="646589" y="1272868"/>
            <a:ext cx="5853213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Behaviour: Two cars connected early in the morning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18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Late Charging</a:t>
            </a:r>
          </a:p>
        </p:txBody>
      </p:sp>
      <p:sp>
        <p:nvSpPr>
          <p:cNvPr id="420" name="% PV consumed = 80 %"/>
          <p:cNvSpPr txBox="1"/>
          <p:nvPr/>
        </p:nvSpPr>
        <p:spPr>
          <a:xfrm>
            <a:off x="780426" y="53234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80 %</a:t>
            </a:r>
          </a:p>
        </p:txBody>
      </p:sp>
      <p:sp>
        <p:nvSpPr>
          <p:cNvPr id="421" name="% PV consumed = 100 %"/>
          <p:cNvSpPr txBox="1"/>
          <p:nvPr/>
        </p:nvSpPr>
        <p:spPr>
          <a:xfrm>
            <a:off x="4816094" y="5323482"/>
            <a:ext cx="3049017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100 %</a:t>
            </a:r>
          </a:p>
        </p:txBody>
      </p:sp>
      <p:sp>
        <p:nvSpPr>
          <p:cNvPr id="422" name="% PV consumed = 80 %"/>
          <p:cNvSpPr txBox="1"/>
          <p:nvPr/>
        </p:nvSpPr>
        <p:spPr>
          <a:xfrm>
            <a:off x="8728130" y="53234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80 %</a:t>
            </a:r>
          </a:p>
        </p:txBody>
      </p:sp>
      <p:pic>
        <p:nvPicPr>
          <p:cNvPr id="423" name="late_charging.png" descr="late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49" y="1832457"/>
            <a:ext cx="11841570" cy="3371559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Behaviour: One car connected early in the morning with a late departure, and another one connected in the afternoon"/>
          <p:cNvSpPr txBox="1"/>
          <p:nvPr/>
        </p:nvSpPr>
        <p:spPr>
          <a:xfrm>
            <a:off x="608549" y="1067278"/>
            <a:ext cx="9791573" cy="57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Behaviour: One car connected early in the morning with a late departure, and another one connected in the afternoon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27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Cloudy Day</a:t>
            </a:r>
          </a:p>
        </p:txBody>
      </p:sp>
      <p:sp>
        <p:nvSpPr>
          <p:cNvPr id="429" name="% PV consumed = 10 %"/>
          <p:cNvSpPr txBox="1"/>
          <p:nvPr/>
        </p:nvSpPr>
        <p:spPr>
          <a:xfrm>
            <a:off x="780426" y="53615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10 %</a:t>
            </a:r>
          </a:p>
        </p:txBody>
      </p:sp>
      <p:sp>
        <p:nvSpPr>
          <p:cNvPr id="430" name="% PV consumed = 10 %"/>
          <p:cNvSpPr txBox="1"/>
          <p:nvPr/>
        </p:nvSpPr>
        <p:spPr>
          <a:xfrm>
            <a:off x="4816094" y="53615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10 %</a:t>
            </a:r>
          </a:p>
        </p:txBody>
      </p:sp>
      <p:sp>
        <p:nvSpPr>
          <p:cNvPr id="431" name="% PV consumed = 20 %"/>
          <p:cNvSpPr txBox="1"/>
          <p:nvPr/>
        </p:nvSpPr>
        <p:spPr>
          <a:xfrm>
            <a:off x="8728130" y="5361582"/>
            <a:ext cx="2907793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% PV consumed = 20 %</a:t>
            </a:r>
          </a:p>
        </p:txBody>
      </p:sp>
      <p:pic>
        <p:nvPicPr>
          <p:cNvPr id="432" name="cloudyday.png" descr="cloudyd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46" y="1934041"/>
            <a:ext cx="11972308" cy="3408783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Behaviour: Two cars connected early in the morning, and three more connected during the rest of the morning"/>
          <p:cNvSpPr txBox="1"/>
          <p:nvPr/>
        </p:nvSpPr>
        <p:spPr>
          <a:xfrm>
            <a:off x="599038" y="1095809"/>
            <a:ext cx="10756110" cy="57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Behaviour: Two cars connected early in the morning, and three more connected during the rest of the morning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36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37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450" name="Google Shape;123;p2"/>
          <p:cNvGrpSpPr/>
          <p:nvPr/>
        </p:nvGrpSpPr>
        <p:grpSpPr>
          <a:xfrm>
            <a:off x="2171763" y="1090239"/>
            <a:ext cx="7848473" cy="4356450"/>
            <a:chOff x="0" y="0"/>
            <a:chExt cx="7848471" cy="4356449"/>
          </a:xfrm>
        </p:grpSpPr>
        <p:sp>
          <p:nvSpPr>
            <p:cNvPr id="439" name="Google Shape;133;p2"/>
            <p:cNvSpPr/>
            <p:nvPr/>
          </p:nvSpPr>
          <p:spPr>
            <a:xfrm>
              <a:off x="35981" y="43564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440" name="Google Shape;124;p2"/>
            <p:cNvSpPr/>
            <p:nvPr/>
          </p:nvSpPr>
          <p:spPr>
            <a:xfrm>
              <a:off x="0" y="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1" name="Google Shape;125;p2"/>
            <p:cNvSpPr/>
            <p:nvPr/>
          </p:nvSpPr>
          <p:spPr>
            <a:xfrm>
              <a:off x="35981" y="3685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442" name="Google Shape;126;p2"/>
            <p:cNvSpPr/>
            <p:nvPr/>
          </p:nvSpPr>
          <p:spPr>
            <a:xfrm>
              <a:off x="0" y="79758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3" name="Google Shape;127;p2"/>
            <p:cNvSpPr/>
            <p:nvPr/>
          </p:nvSpPr>
          <p:spPr>
            <a:xfrm>
              <a:off x="35981" y="116612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444" name="Google Shape;128;p2"/>
            <p:cNvSpPr/>
            <p:nvPr/>
          </p:nvSpPr>
          <p:spPr>
            <a:xfrm>
              <a:off x="0" y="159516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5" name="Google Shape;129;p2"/>
            <p:cNvSpPr/>
            <p:nvPr/>
          </p:nvSpPr>
          <p:spPr>
            <a:xfrm>
              <a:off x="35981" y="196370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446" name="Google Shape;130;p2"/>
            <p:cNvSpPr/>
            <p:nvPr/>
          </p:nvSpPr>
          <p:spPr>
            <a:xfrm>
              <a:off x="0" y="239274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7" name="Google Shape;131;p2"/>
            <p:cNvSpPr/>
            <p:nvPr/>
          </p:nvSpPr>
          <p:spPr>
            <a:xfrm>
              <a:off x="35981" y="276128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448" name="Google Shape;132;p2"/>
            <p:cNvSpPr/>
            <p:nvPr/>
          </p:nvSpPr>
          <p:spPr>
            <a:xfrm>
              <a:off x="0" y="319032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9" name="Google Shape;133;p2"/>
            <p:cNvSpPr/>
            <p:nvPr/>
          </p:nvSpPr>
          <p:spPr>
            <a:xfrm>
              <a:off x="35981" y="355886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42;p3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161" name="Google Shape;143;p3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Google Shape;144;p3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Introduction: EV Charging</a:t>
            </a:r>
          </a:p>
        </p:txBody>
      </p:sp>
      <p:sp>
        <p:nvSpPr>
          <p:cNvPr id="163" name="Texto"/>
          <p:cNvSpPr txBox="1"/>
          <p:nvPr/>
        </p:nvSpPr>
        <p:spPr>
          <a:xfrm>
            <a:off x="-1738127" y="7568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64" name="evcharge.jpg" descr="evch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5529" y="1229239"/>
            <a:ext cx="2763187" cy="242055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No green-house gas emissions…"/>
          <p:cNvSpPr txBox="1"/>
          <p:nvPr>
            <p:ph type="body" sz="half" idx="1"/>
          </p:nvPr>
        </p:nvSpPr>
        <p:spPr>
          <a:xfrm>
            <a:off x="652666" y="1848673"/>
            <a:ext cx="6680574" cy="3685887"/>
          </a:xfrm>
          <a:prstGeom prst="rect">
            <a:avLst/>
          </a:prstGeom>
        </p:spPr>
        <p:txBody>
          <a:bodyPr/>
          <a:lstStyle/>
          <a:p>
            <a:pPr lvl="2"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t>No green-house gas emissions</a:t>
            </a:r>
          </a:p>
          <a:p>
            <a:pPr lvl="2"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 lvl="2"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 lvl="2"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 lvl="2"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t>High electricity demand</a:t>
            </a:r>
          </a:p>
          <a:p>
            <a:pPr marL="285750" indent="-28575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</a:p>
          <a:p>
            <a:pPr lvl="4"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t>Solution              RES Self-Consumption</a:t>
            </a:r>
          </a:p>
        </p:txBody>
      </p:sp>
      <p:sp>
        <p:nvSpPr>
          <p:cNvPr id="166" name="Flecha"/>
          <p:cNvSpPr/>
          <p:nvPr/>
        </p:nvSpPr>
        <p:spPr>
          <a:xfrm>
            <a:off x="2981991" y="3993445"/>
            <a:ext cx="661046" cy="438399"/>
          </a:xfrm>
          <a:prstGeom prst="rightArrow">
            <a:avLst>
              <a:gd name="adj1" fmla="val 32000"/>
              <a:gd name="adj2" fmla="val 9763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7" name="cross-red-512.png" descr="cross-red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82" y="3385545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reen-tick-png-green-tick-transparent-png-600.png" descr="green-tick-png-green-tick-transparent-png-6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232" y="1968145"/>
            <a:ext cx="317501" cy="24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ge16image63032576.jpg" descr="page16image6303257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8522" y="3826486"/>
            <a:ext cx="3677201" cy="2071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53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Google Shape;205;p6"/>
          <p:cNvSpPr txBox="1"/>
          <p:nvPr>
            <p:ph type="title"/>
          </p:nvPr>
        </p:nvSpPr>
        <p:spPr>
          <a:xfrm>
            <a:off x="575399" y="35853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Conclusion</a:t>
            </a:r>
          </a:p>
        </p:txBody>
      </p:sp>
      <p:sp>
        <p:nvSpPr>
          <p:cNvPr id="455" name="69.4 % of the total energy consumed following the best policy learned via the proposed approach is PV self-consumed, improving by 37.6 % over the BAU and below the optimal policy by just 1.2 %.…"/>
          <p:cNvSpPr txBox="1"/>
          <p:nvPr>
            <p:ph type="body" idx="1"/>
          </p:nvPr>
        </p:nvSpPr>
        <p:spPr>
          <a:xfrm>
            <a:off x="571040" y="1708019"/>
            <a:ext cx="10782379" cy="3861114"/>
          </a:xfrm>
          <a:prstGeom prst="rect">
            <a:avLst/>
          </a:prstGeom>
        </p:spPr>
        <p:txBody>
          <a:bodyPr/>
          <a:lstStyle/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69.4 %</a:t>
            </a:r>
            <a:r>
              <a:rPr b="1"/>
              <a:t> </a:t>
            </a:r>
            <a:r>
              <a:t>of the total energy consumed following the best policy learned via the proposed approach is PV self-consumed, improving by 37.6 % over the BAU and below the optimal policy by just 1.2 %.</a:t>
            </a:r>
          </a:p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The strategy of the FQI algorithm is very simplistic but effective if there are no cars with late departures.</a:t>
            </a:r>
          </a:p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The FQIR algorithm doesn’t wait, tries to charge when there is enough forecast PV energy.</a:t>
            </a:r>
          </a:p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The proposed approach is proved to be scalable.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58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Google Shape;205;p6"/>
          <p:cNvSpPr txBox="1"/>
          <p:nvPr>
            <p:ph type="title"/>
          </p:nvPr>
        </p:nvSpPr>
        <p:spPr>
          <a:xfrm>
            <a:off x="575399" y="35853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Future Work</a:t>
            </a:r>
          </a:p>
        </p:txBody>
      </p:sp>
      <p:sp>
        <p:nvSpPr>
          <p:cNvPr id="460" name="Test the performance of the proposed approach on a more complex dataset with more stochasticity and more charging stations…"/>
          <p:cNvSpPr txBox="1"/>
          <p:nvPr>
            <p:ph type="body" idx="1"/>
          </p:nvPr>
        </p:nvSpPr>
        <p:spPr>
          <a:xfrm>
            <a:off x="590060" y="1308593"/>
            <a:ext cx="10782380" cy="4418906"/>
          </a:xfrm>
          <a:prstGeom prst="rect">
            <a:avLst/>
          </a:prstGeom>
        </p:spPr>
        <p:txBody>
          <a:bodyPr/>
          <a:lstStyle/>
          <a:p>
            <a:pPr marL="254317" indent="-254317" algn="just" defTabSz="813816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ts val="2100"/>
              <a:defRPr sz="2136">
                <a:solidFill>
                  <a:srgbClr val="000000"/>
                </a:solidFill>
              </a:defRPr>
            </a:pPr>
            <a:r>
              <a:t>Test the performance of the proposed approach on a more complex dataset with more stochasticity and more charging stations</a:t>
            </a:r>
          </a:p>
          <a:p>
            <a:pPr marL="254317" indent="-254317" algn="just" defTabSz="813816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ts val="2100"/>
              <a:defRPr sz="2136">
                <a:solidFill>
                  <a:srgbClr val="000000"/>
                </a:solidFill>
              </a:defRPr>
            </a:pPr>
            <a:r>
              <a:t>Investigate the effect of lower time steps</a:t>
            </a:r>
          </a:p>
          <a:p>
            <a:pPr marL="254317" indent="-254317" algn="just" defTabSz="813816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ts val="2100"/>
              <a:defRPr sz="2136">
                <a:solidFill>
                  <a:srgbClr val="000000"/>
                </a:solidFill>
              </a:defRPr>
            </a:pPr>
            <a:r>
              <a:t>Introduce a new term in the cost function to encourage the charging to happen as soon as there is enough PV energy generated available for charging</a:t>
            </a:r>
          </a:p>
          <a:p>
            <a:pPr marL="254317" indent="-254317" algn="just" defTabSz="813816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ts val="2100"/>
              <a:defRPr sz="2136">
                <a:solidFill>
                  <a:srgbClr val="000000"/>
                </a:solidFill>
              </a:defRPr>
            </a:pPr>
            <a:r>
              <a:t>Re-design the state space adding a 3rd dimension to include information about the charging rate for every connected car. Experiment with Convolutional Neural Networks.</a:t>
            </a:r>
          </a:p>
          <a:p>
            <a:pPr marL="254317" indent="-254317" algn="just" defTabSz="813816">
              <a:lnSpc>
                <a:spcPct val="120000"/>
              </a:lnSpc>
              <a:spcBef>
                <a:spcPts val="1400"/>
              </a:spcBef>
              <a:buClr>
                <a:srgbClr val="000000"/>
              </a:buClr>
              <a:buSzPts val="2100"/>
              <a:defRPr sz="2136">
                <a:solidFill>
                  <a:srgbClr val="000000"/>
                </a:solidFill>
              </a:defRPr>
            </a:pPr>
            <a:r>
              <a:t>Change or combine the objective function for other applications (load flattening, electricity price reduction)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63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Google Shape;205;p6"/>
          <p:cNvSpPr txBox="1"/>
          <p:nvPr>
            <p:ph type="title"/>
          </p:nvPr>
        </p:nvSpPr>
        <p:spPr>
          <a:xfrm>
            <a:off x="4771340" y="2156614"/>
            <a:ext cx="2649320" cy="1152001"/>
          </a:xfrm>
          <a:prstGeom prst="rect">
            <a:avLst/>
          </a:prstGeom>
        </p:spPr>
        <p:txBody>
          <a:bodyPr/>
          <a:lstStyle>
            <a:lvl1pPr defTabSz="768095">
              <a:defRPr sz="42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67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Google Shape;205;p6"/>
          <p:cNvSpPr txBox="1"/>
          <p:nvPr>
            <p:ph type="title"/>
          </p:nvPr>
        </p:nvSpPr>
        <p:spPr>
          <a:xfrm>
            <a:off x="4771340" y="2156614"/>
            <a:ext cx="2649320" cy="11520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Appendix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165;p4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71" name="Google Shape;166;p4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Google Shape;167;p4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Data Analysis: Charging Transactions Preprocessing</a:t>
            </a:r>
          </a:p>
        </p:txBody>
      </p:sp>
      <p:pic>
        <p:nvPicPr>
          <p:cNvPr id="473" name="Captura de pantalla 2018-12-17 a las 19.27.44.png" descr="Captura de pantalla 2018-12-17 a las 19.2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209" y="2349500"/>
            <a:ext cx="9097582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. Develder, N. Sadeghianpourhamami, M. Strobbe, and N. Refa. Quantifying flexibility in EV charging as DR potential: Analysis of two real-world data sets. In 2016 (SmartGridComm), pages 600–605. IEEE, nov 2016."/>
          <p:cNvSpPr txBox="1"/>
          <p:nvPr/>
        </p:nvSpPr>
        <p:spPr>
          <a:xfrm>
            <a:off x="1106895" y="6277960"/>
            <a:ext cx="95304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lnSpc>
                <a:spcPts val="3400"/>
              </a:lnSpc>
              <a:spcBef>
                <a:spcPts val="1200"/>
              </a:spcBef>
              <a:defRPr sz="1466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C. Develder, N. Sadeghianpourhamami, M. Strobbe, and N. Refa. Quantifying flexibility in EV charging as DR potential: Analysis of two real-world data sets. In </a:t>
            </a:r>
            <a:r>
              <a:rPr i="1"/>
              <a:t>2016 (SmartGridComm)</a:t>
            </a:r>
            <a:r>
              <a:t>, pages 600–605. IEEE, nov 2016. 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77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Google Shape;179;p5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Data Analysis: Charging Transactions Preprocessing</a:t>
            </a:r>
          </a:p>
        </p:txBody>
      </p:sp>
      <p:pic>
        <p:nvPicPr>
          <p:cNvPr id="479" name="powerflow4.png" descr="powerflow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086" y="2117046"/>
            <a:ext cx="5947781" cy="3322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powerflow7.png" descr="powerflow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146" y="2117046"/>
            <a:ext cx="5936768" cy="3322129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ompleted Transaction"/>
          <p:cNvSpPr txBox="1"/>
          <p:nvPr/>
        </p:nvSpPr>
        <p:spPr>
          <a:xfrm>
            <a:off x="2212449" y="1685109"/>
            <a:ext cx="2624635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Completed Transaction</a:t>
            </a:r>
          </a:p>
        </p:txBody>
      </p:sp>
      <p:sp>
        <p:nvSpPr>
          <p:cNvPr id="482" name="Non-completed Transaction"/>
          <p:cNvSpPr txBox="1"/>
          <p:nvPr/>
        </p:nvSpPr>
        <p:spPr>
          <a:xfrm>
            <a:off x="7761723" y="1685109"/>
            <a:ext cx="3118744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Non-completed Transaction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85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6" name="Google Shape;179;p5"/>
          <p:cNvSpPr txBox="1"/>
          <p:nvPr>
            <p:ph type="title"/>
          </p:nvPr>
        </p:nvSpPr>
        <p:spPr>
          <a:xfrm>
            <a:off x="575999" y="207035"/>
            <a:ext cx="11041202" cy="855776"/>
          </a:xfrm>
          <a:prstGeom prst="rect">
            <a:avLst/>
          </a:prstGeom>
        </p:spPr>
        <p:txBody>
          <a:bodyPr/>
          <a:lstStyle/>
          <a:p>
            <a:pPr/>
            <a:r>
              <a:t>Data Analysis: EV Charging Behaviour</a:t>
            </a:r>
          </a:p>
        </p:txBody>
      </p:sp>
      <p:pic>
        <p:nvPicPr>
          <p:cNvPr id="487" name="chargingsojourn_user1.png" descr="chargingsojourn_user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857" y="1041559"/>
            <a:ext cx="4749143" cy="2540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chargingsojourn_user2.png" descr="chargingsojourn_user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58" y="3646256"/>
            <a:ext cx="4749141" cy="2540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chargingsojourn_user3.png" descr="chargingsojourn_user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4302" y="1000431"/>
            <a:ext cx="4886232" cy="2597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chargingsojourn_user4.png" descr="chargingsojourn_user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4301" y="3605128"/>
            <a:ext cx="4886234" cy="2597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77;p5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493" name="Google Shape;178;p5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4" name="Google Shape;179;p5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Data Analysis: Conclusions</a:t>
            </a:r>
          </a:p>
        </p:txBody>
      </p:sp>
      <p:sp>
        <p:nvSpPr>
          <p:cNvPr id="495" name="Google Shape;176;p5"/>
          <p:cNvSpPr txBox="1"/>
          <p:nvPr>
            <p:ph type="body" sz="half" idx="1"/>
          </p:nvPr>
        </p:nvSpPr>
        <p:spPr>
          <a:xfrm>
            <a:off x="618591" y="1413400"/>
            <a:ext cx="6335014" cy="4615053"/>
          </a:xfrm>
          <a:prstGeom prst="rect">
            <a:avLst/>
          </a:prstGeom>
        </p:spPr>
        <p:txBody>
          <a:bodyPr/>
          <a:lstStyle/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Is EnergyVille a </a:t>
            </a:r>
            <a:r>
              <a:rPr i="1"/>
              <a:t>charge near work</a:t>
            </a:r>
            <a:r>
              <a:t> cluster? Yes!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Arrival times</a:t>
            </a:r>
            <a:r>
              <a:t>: Early morning (around 6-9am).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Departure times</a:t>
            </a:r>
            <a:r>
              <a:t>: Late afternoon.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Sojourn times</a:t>
            </a:r>
            <a:r>
              <a:t>: Average around 9 hours. Min-Max = [5.00, 18.52]. 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Charging times</a:t>
            </a:r>
            <a:r>
              <a:t>: It normally happens throughout the day, car sleepovers are an exception.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Idle times</a:t>
            </a:r>
            <a:r>
              <a:t>: Average is 5h 30min. Min-Max = [0, 15.54].</a:t>
            </a:r>
          </a:p>
          <a:p>
            <a:pPr marL="41783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68604" indent="-268604" algn="just" defTabSz="859536">
              <a:lnSpc>
                <a:spcPct val="120000"/>
              </a:lnSpc>
              <a:spcBef>
                <a:spcPts val="1500"/>
              </a:spcBef>
              <a:buClr>
                <a:srgbClr val="000000"/>
              </a:buClr>
              <a:buSzPts val="2200"/>
              <a:defRPr sz="2256">
                <a:solidFill>
                  <a:srgbClr val="000000"/>
                </a:solidFill>
              </a:defRPr>
            </a:pPr>
            <a:r>
              <a:t>Is it possible to predict the state of charge only with information about the charging power? No, alternatives:</a:t>
            </a:r>
          </a:p>
          <a:p>
            <a:pPr lvl="1" marL="83566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Ask the user</a:t>
            </a:r>
          </a:p>
          <a:p>
            <a:pPr lvl="1" marL="835660" indent="-417830" defTabSz="549148">
              <a:spcBef>
                <a:spcPts val="900"/>
              </a:spcBef>
              <a:buClrTx/>
              <a:buSzPct val="145000"/>
              <a:buFontTx/>
              <a:defRPr sz="1128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Extract it directly from the car</a:t>
            </a:r>
          </a:p>
        </p:txBody>
      </p:sp>
      <p:pic>
        <p:nvPicPr>
          <p:cNvPr id="496" name="powerflow1.png" descr="powerflow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984" y="3408630"/>
            <a:ext cx="4800594" cy="2686344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. Develder, N. Sadeghianpourhamami, M. Strobbe, and N. Refa. Quantifying flexibility in EV charging as DR potential: Analysis of two real-world data sets. In 2016 (SmartGridComm), pages 600–605. IEEE, nov 2016."/>
          <p:cNvSpPr txBox="1"/>
          <p:nvPr/>
        </p:nvSpPr>
        <p:spPr>
          <a:xfrm>
            <a:off x="1106895" y="6277960"/>
            <a:ext cx="95304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lnSpc>
                <a:spcPts val="3400"/>
              </a:lnSpc>
              <a:spcBef>
                <a:spcPts val="1200"/>
              </a:spcBef>
              <a:defRPr sz="1466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C. Develder, N. Sadeghianpourhamami, M. Strobbe, and N. Refa. Quantifying flexibility in EV charging as DR potential: Analysis of two real-world data sets. In </a:t>
            </a:r>
            <a:r>
              <a:rPr i="1"/>
              <a:t>2016 (SmartGridComm)</a:t>
            </a:r>
            <a:r>
              <a:t>, pages 600–605. IEEE, nov 2016. </a:t>
            </a: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00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1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Experiment Setup: Performance Evaluation</a:t>
            </a:r>
          </a:p>
        </p:txBody>
      </p:sp>
      <p:sp>
        <p:nvSpPr>
          <p:cNvPr id="502" name="Normalized cost relative to the optimum policy"/>
          <p:cNvSpPr txBox="1"/>
          <p:nvPr/>
        </p:nvSpPr>
        <p:spPr>
          <a:xfrm>
            <a:off x="618754" y="1674184"/>
            <a:ext cx="6783528" cy="35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Normalized cost relative to the optimum policy</a:t>
            </a:r>
          </a:p>
        </p:txBody>
      </p:sp>
      <p:pic>
        <p:nvPicPr>
          <p:cNvPr id="503" name="Captura de pantalla 2019-06-23 a las 23.18.18.png" descr="Captura de pantalla 2019-06-23 a las 23.1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6802" y="2734654"/>
            <a:ext cx="4858396" cy="2355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06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Google Shape;205;p6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Parameter Selection</a:t>
            </a:r>
          </a:p>
        </p:txBody>
      </p:sp>
      <p:sp>
        <p:nvSpPr>
          <p:cNvPr id="508" name="Increasing Cost Penalty"/>
          <p:cNvSpPr txBox="1"/>
          <p:nvPr/>
        </p:nvSpPr>
        <p:spPr>
          <a:xfrm>
            <a:off x="695429" y="1456012"/>
            <a:ext cx="2886457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Increasing Cost Penalty</a:t>
            </a:r>
          </a:p>
        </p:txBody>
      </p:sp>
      <p:pic>
        <p:nvPicPr>
          <p:cNvPr id="509" name="Captura de pantalla 2019-06-23 a las 22.48.57.png" descr="Captura de pantalla 2019-06-23 a las 22.48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850" y="1902376"/>
            <a:ext cx="3712196" cy="1277477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caling up"/>
          <p:cNvSpPr txBox="1"/>
          <p:nvPr/>
        </p:nvSpPr>
        <p:spPr>
          <a:xfrm>
            <a:off x="6927346" y="1474471"/>
            <a:ext cx="1282447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Scaling up</a:t>
            </a:r>
          </a:p>
        </p:txBody>
      </p:sp>
      <p:pic>
        <p:nvPicPr>
          <p:cNvPr id="511" name="Captura de pantalla 2019-06-23 a las 22.49.55.png" descr="Captura de pantalla 2019-06-23 a las 22.49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1589" y="1946234"/>
            <a:ext cx="3921800" cy="118976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Adding Forecast PV Information"/>
          <p:cNvSpPr txBox="1"/>
          <p:nvPr/>
        </p:nvSpPr>
        <p:spPr>
          <a:xfrm>
            <a:off x="698203" y="3909952"/>
            <a:ext cx="3873755" cy="31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Adding Forecast PV Information</a:t>
            </a:r>
          </a:p>
        </p:txBody>
      </p:sp>
      <p:pic>
        <p:nvPicPr>
          <p:cNvPr id="513" name="Captura de pantalla 2019-06-23 a las 22.51.19.png" descr="Captura de pantalla 2019-06-23 a las 22.51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928" y="4272193"/>
            <a:ext cx="3644040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Captura de pantalla 2019-06-23 a las 22.52.10.png" descr="Captura de pantalla 2019-06-23 a las 22.52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299" y="4297143"/>
            <a:ext cx="3948379" cy="978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Training with more sampling trajectories"/>
          <p:cNvSpPr txBox="1"/>
          <p:nvPr/>
        </p:nvSpPr>
        <p:spPr>
          <a:xfrm>
            <a:off x="6917835" y="3921945"/>
            <a:ext cx="4888485" cy="31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spcBef>
                <a:spcPts val="4200"/>
              </a:spcBef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Training with more sampling trajectories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42;p3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172" name="Google Shape;143;p3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Google Shape;144;p3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Introduction: PV Installation at </a:t>
            </a:r>
          </a:p>
        </p:txBody>
      </p:sp>
      <p:sp>
        <p:nvSpPr>
          <p:cNvPr id="174" name="Texto"/>
          <p:cNvSpPr txBox="1"/>
          <p:nvPr/>
        </p:nvSpPr>
        <p:spPr>
          <a:xfrm>
            <a:off x="-1738127" y="7568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5" name="Captura de pantalla 2019-02-16 a las 15.20.10.png" descr="Captura de pantalla 2019-02-16 a las 15.2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6719" y="364167"/>
            <a:ext cx="1826962" cy="837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ge13image63402384.png" descr="page13image634023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5569" y="3324019"/>
            <a:ext cx="3241793" cy="266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o"/>
          <p:cNvSpPr txBox="1"/>
          <p:nvPr/>
        </p:nvSpPr>
        <p:spPr>
          <a:xfrm>
            <a:off x="-2938634" y="-240606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8" name="page13image63402176.png" descr="page13image6340217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0722" y="3324019"/>
            <a:ext cx="3743470" cy="266922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o"/>
          <p:cNvSpPr txBox="1"/>
          <p:nvPr/>
        </p:nvSpPr>
        <p:spPr>
          <a:xfrm>
            <a:off x="-15511040" y="-12686528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0" name="4 orientations facing North, South, East and West…"/>
          <p:cNvSpPr txBox="1"/>
          <p:nvPr>
            <p:ph type="body" sz="quarter" idx="1"/>
          </p:nvPr>
        </p:nvSpPr>
        <p:spPr>
          <a:xfrm>
            <a:off x="580550" y="1466014"/>
            <a:ext cx="6860896" cy="1499145"/>
          </a:xfrm>
          <a:prstGeom prst="rect">
            <a:avLst/>
          </a:prstGeom>
        </p:spPr>
        <p:txBody>
          <a:bodyPr/>
          <a:lstStyle/>
          <a:p>
            <a:pPr marL="277177" indent="-277177" defTabSz="886968">
              <a:spcBef>
                <a:spcPts val="0"/>
              </a:spcBef>
              <a:buClr>
                <a:srgbClr val="000000"/>
              </a:buClr>
              <a:buSzPts val="2300"/>
              <a:defRPr sz="2328">
                <a:solidFill>
                  <a:srgbClr val="000000"/>
                </a:solidFill>
              </a:defRPr>
            </a:pPr>
            <a:r>
              <a:t>4 orientations facing North, South, East and West</a:t>
            </a:r>
          </a:p>
          <a:p>
            <a:pPr marL="277177" indent="-277177" defTabSz="886968">
              <a:spcBef>
                <a:spcPts val="1500"/>
              </a:spcBef>
              <a:buClr>
                <a:srgbClr val="000000"/>
              </a:buClr>
              <a:buSzPts val="2300"/>
              <a:defRPr sz="2328">
                <a:solidFill>
                  <a:srgbClr val="000000"/>
                </a:solidFill>
              </a:defRPr>
            </a:pPr>
            <a:r>
              <a:t>24 three-phase inverters</a:t>
            </a:r>
          </a:p>
          <a:p>
            <a:pPr marL="277177" indent="-277177" defTabSz="886968">
              <a:spcBef>
                <a:spcPts val="1500"/>
              </a:spcBef>
              <a:buClr>
                <a:srgbClr val="000000"/>
              </a:buClr>
              <a:buSzPts val="2300"/>
              <a:defRPr sz="2328">
                <a:solidFill>
                  <a:srgbClr val="000000"/>
                </a:solidFill>
              </a:defRPr>
            </a:pPr>
            <a:r>
              <a:t>Maximum generation capacity     450 kW</a:t>
            </a:r>
          </a:p>
        </p:txBody>
      </p:sp>
      <p:sp>
        <p:nvSpPr>
          <p:cNvPr id="181" name="Ecuación"/>
          <p:cNvSpPr txBox="1"/>
          <p:nvPr/>
        </p:nvSpPr>
        <p:spPr>
          <a:xfrm>
            <a:off x="4968903" y="2715073"/>
            <a:ext cx="134875" cy="89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≃</m:t>
                  </m:r>
                </m:oMath>
              </m:oMathPara>
            </a14:m>
            <a:endParaRPr>
              <a:solidFill>
                <a:srgbClr val="2F4D5D"/>
              </a:solidFill>
            </a:endParaRPr>
          </a:p>
        </p:txBody>
      </p:sp>
      <p:sp>
        <p:nvSpPr>
          <p:cNvPr id="182" name="G. H. Yordanov, F. Smolders, A. Olaerts, G. Verbeek, K. Baert, and J. Driesen. A 368-kWp Grid-connected PV System : Known and Hidden Losses. EU PVSEC Programme Planner, pages 1909–1914, 2017."/>
          <p:cNvSpPr txBox="1"/>
          <p:nvPr/>
        </p:nvSpPr>
        <p:spPr>
          <a:xfrm>
            <a:off x="1154173" y="6301306"/>
            <a:ext cx="896373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lnSpc>
                <a:spcPts val="3400"/>
              </a:lnSpc>
              <a:spcBef>
                <a:spcPts val="1200"/>
              </a:spcBef>
              <a:defRPr sz="1466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G. H. Yordanov, F. Smolders, A. Olaerts, G. Verbeek, K. Baert, and J. Driesen. A 368-kWp Grid-connected PV System : Known and Hidden Losses. </a:t>
            </a:r>
            <a:r>
              <a:rPr i="1"/>
              <a:t>EU PVSEC Programme Planner</a:t>
            </a:r>
            <a:r>
              <a:t>, pages 1909–1914, 2017. </a:t>
            </a:r>
            <a:br>
              <a:rPr sz="1200"/>
            </a:b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18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Late Charging FQIR</a:t>
            </a:r>
          </a:p>
        </p:txBody>
      </p:sp>
      <p:pic>
        <p:nvPicPr>
          <p:cNvPr id="520" name="fqir_late_charging.png" descr="fqir_late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1083863"/>
            <a:ext cx="8699500" cy="4876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23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Late Charging FQI</a:t>
            </a:r>
          </a:p>
        </p:txBody>
      </p:sp>
      <p:pic>
        <p:nvPicPr>
          <p:cNvPr id="525" name="fqi_late_charging.png" descr="fqi_late_charg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1046115"/>
            <a:ext cx="8699500" cy="491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28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9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Cloudy Day FQIR</a:t>
            </a:r>
          </a:p>
        </p:txBody>
      </p:sp>
      <p:pic>
        <p:nvPicPr>
          <p:cNvPr id="530" name="fqir_cloudyday.png" descr="fqir_cloudyd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1080995"/>
            <a:ext cx="8699500" cy="4899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203;p6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533" name="Google Shape;204;p6"/>
          <p:cNvSpPr txBox="1"/>
          <p:nvPr>
            <p:ph type="sldNum" sz="quarter" idx="2"/>
          </p:nvPr>
        </p:nvSpPr>
        <p:spPr>
          <a:xfrm>
            <a:off x="576000" y="6466227"/>
            <a:ext cx="153963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4" name="Google Shape;205;p6"/>
          <p:cNvSpPr txBox="1"/>
          <p:nvPr>
            <p:ph type="title"/>
          </p:nvPr>
        </p:nvSpPr>
        <p:spPr>
          <a:xfrm>
            <a:off x="575399" y="-2188"/>
            <a:ext cx="11041202" cy="1152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Results: Cloudy Day FQI</a:t>
            </a:r>
          </a:p>
        </p:txBody>
      </p:sp>
      <p:pic>
        <p:nvPicPr>
          <p:cNvPr id="535" name="fqi_cloudyday.png" descr="fqi_cloudyd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1049305"/>
            <a:ext cx="8699500" cy="4895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42;p3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185" name="Google Shape;143;p3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Google Shape;144;p3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Introduction: EV Charging Infrastructure at </a:t>
            </a:r>
          </a:p>
        </p:txBody>
      </p:sp>
      <p:sp>
        <p:nvSpPr>
          <p:cNvPr id="187" name="Texto"/>
          <p:cNvSpPr txBox="1"/>
          <p:nvPr/>
        </p:nvSpPr>
        <p:spPr>
          <a:xfrm>
            <a:off x="-1738127" y="7568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8" name="Captura de pantalla 2019-02-16 a las 15.20.10.png" descr="Captura de pantalla 2019-02-16 a las 15.2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1518" y="364167"/>
            <a:ext cx="1826962" cy="83773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o"/>
          <p:cNvSpPr txBox="1"/>
          <p:nvPr/>
        </p:nvSpPr>
        <p:spPr>
          <a:xfrm>
            <a:off x="-2938634" y="-2406066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0" name="Texto"/>
          <p:cNvSpPr txBox="1"/>
          <p:nvPr/>
        </p:nvSpPr>
        <p:spPr>
          <a:xfrm>
            <a:off x="-15511040" y="-12686528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1" name="Ecuación"/>
          <p:cNvSpPr txBox="1"/>
          <p:nvPr/>
        </p:nvSpPr>
        <p:spPr>
          <a:xfrm>
            <a:off x="4892249" y="3124009"/>
            <a:ext cx="134875" cy="89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≃</m:t>
                  </m:r>
                </m:oMath>
              </m:oMathPara>
            </a14:m>
            <a:endParaRPr>
              <a:solidFill>
                <a:srgbClr val="2F4D5D"/>
              </a:solidFill>
            </a:endParaRPr>
          </a:p>
        </p:txBody>
      </p:sp>
      <p:graphicFrame>
        <p:nvGraphicFramePr>
          <p:cNvPr id="192" name="Google Shape;145;p3"/>
          <p:cNvGraphicFramePr/>
          <p:nvPr/>
        </p:nvGraphicFramePr>
        <p:xfrm>
          <a:off x="811622" y="1989241"/>
          <a:ext cx="3698501" cy="3907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32703"/>
                <a:gridCol w="1554658"/>
                <a:gridCol w="1532889"/>
                <a:gridCol w="1365607"/>
              </a:tblGrid>
              <a:tr h="8336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Charging Station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Connectors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Charging Rate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chemeClr val="accent2"/>
                    </a:solidFill>
                  </a:tcPr>
                </a:tc>
              </a:tr>
              <a:tr h="75633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Simple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</a:tr>
              <a:tr h="72562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Smart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</a:tr>
              <a:tr h="75627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Supercharger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93" name="Ecuación"/>
          <p:cNvSpPr txBox="1"/>
          <p:nvPr/>
        </p:nvSpPr>
        <p:spPr>
          <a:xfrm>
            <a:off x="4206762" y="3092219"/>
            <a:ext cx="856912" cy="2098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2100">
              <a:solidFill>
                <a:srgbClr val="2F4D5D"/>
              </a:solidFill>
            </a:endParaRPr>
          </a:p>
        </p:txBody>
      </p:sp>
      <p:sp>
        <p:nvSpPr>
          <p:cNvPr id="194" name="Ecuación"/>
          <p:cNvSpPr txBox="1"/>
          <p:nvPr/>
        </p:nvSpPr>
        <p:spPr>
          <a:xfrm>
            <a:off x="4194062" y="3843580"/>
            <a:ext cx="990262" cy="2098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22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2100">
              <a:solidFill>
                <a:srgbClr val="2F4D5D"/>
              </a:solidFill>
            </a:endParaRPr>
          </a:p>
        </p:txBody>
      </p:sp>
      <p:sp>
        <p:nvSpPr>
          <p:cNvPr id="195" name="Ecuación"/>
          <p:cNvSpPr txBox="1"/>
          <p:nvPr/>
        </p:nvSpPr>
        <p:spPr>
          <a:xfrm>
            <a:off x="4194062" y="4578940"/>
            <a:ext cx="990262" cy="2098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≥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22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2100" i="1">
                      <a:solidFill>
                        <a:srgbClr val="2F4D5D"/>
                      </a:solidFill>
                      <a:latin typeface="Cambria Math" panose="02040503050406030204" pitchFamily="18" charset="0"/>
                    </a:rPr>
                    <m:t>h</m:t>
                  </m:r>
                </m:oMath>
              </m:oMathPara>
            </a14:m>
            <a:endParaRPr sz="2100">
              <a:solidFill>
                <a:srgbClr val="2F4D5D"/>
              </a:solidFill>
            </a:endParaRPr>
          </a:p>
        </p:txBody>
      </p:sp>
      <p:pic>
        <p:nvPicPr>
          <p:cNvPr id="196" name="page15image63405296.jpg" descr="page15image6340529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7541" y="1980545"/>
            <a:ext cx="4137378" cy="308924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o"/>
          <p:cNvSpPr txBox="1"/>
          <p:nvPr/>
        </p:nvSpPr>
        <p:spPr>
          <a:xfrm>
            <a:off x="3741051" y="-937423"/>
            <a:ext cx="12700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42;p3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00" name="Google Shape;143;p3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Google Shape;144;p3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Introduction: Smart Charging</a:t>
            </a:r>
          </a:p>
        </p:txBody>
      </p:sp>
      <p:sp>
        <p:nvSpPr>
          <p:cNvPr id="202" name="Demand Response Algorithms: Control algorithms that, given information about the environment, either delay or proceed with the charging in order to optimize the charging for a given goal."/>
          <p:cNvSpPr txBox="1"/>
          <p:nvPr>
            <p:ph type="body" sz="quarter" idx="1"/>
          </p:nvPr>
        </p:nvSpPr>
        <p:spPr>
          <a:xfrm>
            <a:off x="575399" y="1833605"/>
            <a:ext cx="11041202" cy="1287239"/>
          </a:xfrm>
          <a:prstGeom prst="rect">
            <a:avLst/>
          </a:prstGeom>
        </p:spPr>
        <p:txBody>
          <a:bodyPr/>
          <a:lstStyle/>
          <a:p>
            <a:pPr marL="0" indent="0" algn="just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  <a:r>
              <a:rPr b="1"/>
              <a:t>Demand Response Algorithms</a:t>
            </a:r>
            <a:r>
              <a:t>: Control algorithms that, given information about the environment, either delay or proceed with the charging in order to optimize the charging for a given goal.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42;p3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05" name="Google Shape;143;p3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Google Shape;144;p3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Introduction: Our  Goal</a:t>
            </a:r>
          </a:p>
        </p:txBody>
      </p:sp>
      <p:sp>
        <p:nvSpPr>
          <p:cNvPr id="207" name="Balance the aggregate load of charging EVs against the PV energy generated by the PV installation, by means of a DR algorithm using Reinforcement Learning."/>
          <p:cNvSpPr txBox="1"/>
          <p:nvPr>
            <p:ph type="body" sz="quarter" idx="1"/>
          </p:nvPr>
        </p:nvSpPr>
        <p:spPr>
          <a:xfrm>
            <a:off x="609081" y="1488709"/>
            <a:ext cx="10782379" cy="1464781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Balance the aggregate load of charging EVs against the PV energy generated by the PV installation, by means of a DR algorithm using Reinforcement Learning.</a:t>
            </a:r>
          </a:p>
        </p:txBody>
      </p:sp>
      <p:pic>
        <p:nvPicPr>
          <p:cNvPr id="208" name="972433_1_0325-vw-passat-charging-plug_standard.jpg" descr="972433_1_0325-vw-passat-charging-plug_standar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7752" y="3400959"/>
            <a:ext cx="1790668" cy="996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ForArticle_723(1).jpg" descr="ImageForArticle_723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9617" y="3401374"/>
            <a:ext cx="1493084" cy="99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723" y="3395209"/>
            <a:ext cx="1008306" cy="1008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38831" y="4976915"/>
            <a:ext cx="1008306" cy="100830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Línea"/>
          <p:cNvSpPr/>
          <p:nvPr/>
        </p:nvSpPr>
        <p:spPr>
          <a:xfrm>
            <a:off x="1644095" y="4411957"/>
            <a:ext cx="333189" cy="5929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3" name="Línea"/>
          <p:cNvSpPr/>
          <p:nvPr/>
        </p:nvSpPr>
        <p:spPr>
          <a:xfrm flipV="1">
            <a:off x="4069329" y="4441603"/>
            <a:ext cx="163853" cy="5852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4" name="Línea"/>
          <p:cNvSpPr/>
          <p:nvPr/>
        </p:nvSpPr>
        <p:spPr>
          <a:xfrm>
            <a:off x="6074344" y="4429891"/>
            <a:ext cx="333189" cy="5929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5" name="Línea"/>
          <p:cNvSpPr/>
          <p:nvPr/>
        </p:nvSpPr>
        <p:spPr>
          <a:xfrm flipV="1">
            <a:off x="7353696" y="4403514"/>
            <a:ext cx="163853" cy="5852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16" name="Línea"/>
          <p:cNvSpPr/>
          <p:nvPr/>
        </p:nvSpPr>
        <p:spPr>
          <a:xfrm>
            <a:off x="9048007" y="4417191"/>
            <a:ext cx="333189" cy="59293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pic>
        <p:nvPicPr>
          <p:cNvPr id="217" name="kisspng-battery-charger-lithium-ion-battery-leadu2013acid-battery-charging-5a742f4f70caa8.027017101517563727462.png" descr="kisspng-battery-charger-lithium-ion-battery-leadu2013acid-battery-charging-5a742f4f70caa8.02701710151756372746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11303" y="4978050"/>
            <a:ext cx="2473001" cy="86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aptura de pantalla 2019-02-16 a las 15.20.10.png" descr="Captura de pantalla 2019-02-16 a las 15.20.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81817" y="5062199"/>
            <a:ext cx="1826962" cy="837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32;p2"/>
          <p:cNvSpPr/>
          <p:nvPr/>
        </p:nvSpPr>
        <p:spPr>
          <a:xfrm>
            <a:off x="2171764" y="5083376"/>
            <a:ext cx="7848472" cy="737100"/>
          </a:xfrm>
          <a:prstGeom prst="roundRect">
            <a:avLst>
              <a:gd name="adj" fmla="val 16667"/>
            </a:avLst>
          </a:prstGeom>
          <a:solidFill>
            <a:schemeClr val="accent6">
              <a:satOff val="-12597"/>
              <a:lumOff val="-11058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21" name="Google Shape;120;p2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22" name="Google Shape;121;p2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Google Shape;122;p2"/>
          <p:cNvSpPr txBox="1"/>
          <p:nvPr>
            <p:ph type="title"/>
          </p:nvPr>
        </p:nvSpPr>
        <p:spPr>
          <a:xfrm>
            <a:off x="575999" y="207035"/>
            <a:ext cx="11041202" cy="11520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grpSp>
        <p:nvGrpSpPr>
          <p:cNvPr id="235" name="Google Shape;123;p2"/>
          <p:cNvGrpSpPr/>
          <p:nvPr/>
        </p:nvGrpSpPr>
        <p:grpSpPr>
          <a:xfrm>
            <a:off x="2171763" y="1090239"/>
            <a:ext cx="7848473" cy="4356450"/>
            <a:chOff x="0" y="0"/>
            <a:chExt cx="7848471" cy="4356449"/>
          </a:xfrm>
        </p:grpSpPr>
        <p:sp>
          <p:nvSpPr>
            <p:cNvPr id="224" name="Google Shape;133;p2"/>
            <p:cNvSpPr/>
            <p:nvPr/>
          </p:nvSpPr>
          <p:spPr>
            <a:xfrm>
              <a:off x="35981" y="43564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Conclusion</a:t>
              </a:r>
            </a:p>
          </p:txBody>
        </p:sp>
        <p:sp>
          <p:nvSpPr>
            <p:cNvPr id="225" name="Google Shape;124;p2"/>
            <p:cNvSpPr/>
            <p:nvPr/>
          </p:nvSpPr>
          <p:spPr>
            <a:xfrm>
              <a:off x="0" y="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" name="Google Shape;125;p2"/>
            <p:cNvSpPr/>
            <p:nvPr/>
          </p:nvSpPr>
          <p:spPr>
            <a:xfrm>
              <a:off x="35981" y="36854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Introduction	</a:t>
              </a:r>
            </a:p>
          </p:txBody>
        </p:sp>
        <p:sp>
          <p:nvSpPr>
            <p:cNvPr id="227" name="Google Shape;126;p2"/>
            <p:cNvSpPr/>
            <p:nvPr/>
          </p:nvSpPr>
          <p:spPr>
            <a:xfrm>
              <a:off x="0" y="79758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8" name="Google Shape;127;p2"/>
            <p:cNvSpPr/>
            <p:nvPr/>
          </p:nvSpPr>
          <p:spPr>
            <a:xfrm>
              <a:off x="35981" y="116612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0800" cap="flat">
              <a:solidFill>
                <a:srgbClr val="FF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 Analysis</a:t>
              </a:r>
            </a:p>
          </p:txBody>
        </p:sp>
        <p:sp>
          <p:nvSpPr>
            <p:cNvPr id="229" name="Google Shape;128;p2"/>
            <p:cNvSpPr/>
            <p:nvPr/>
          </p:nvSpPr>
          <p:spPr>
            <a:xfrm>
              <a:off x="0" y="159516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456E8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0" name="Google Shape;129;p2"/>
            <p:cNvSpPr/>
            <p:nvPr/>
          </p:nvSpPr>
          <p:spPr>
            <a:xfrm>
              <a:off x="35981" y="196370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Demand Response Algorithm</a:t>
              </a:r>
            </a:p>
          </p:txBody>
        </p:sp>
        <p:sp>
          <p:nvSpPr>
            <p:cNvPr id="231" name="Google Shape;130;p2"/>
            <p:cNvSpPr/>
            <p:nvPr/>
          </p:nvSpPr>
          <p:spPr>
            <a:xfrm>
              <a:off x="0" y="239274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E6B03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2" name="Google Shape;131;p2"/>
            <p:cNvSpPr/>
            <p:nvPr/>
          </p:nvSpPr>
          <p:spPr>
            <a:xfrm>
              <a:off x="35981" y="276128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Experiment setup</a:t>
              </a:r>
            </a:p>
          </p:txBody>
        </p:sp>
        <p:sp>
          <p:nvSpPr>
            <p:cNvPr id="233" name="Google Shape;132;p2"/>
            <p:cNvSpPr/>
            <p:nvPr/>
          </p:nvSpPr>
          <p:spPr>
            <a:xfrm>
              <a:off x="0" y="3190320"/>
              <a:ext cx="7848472" cy="737100"/>
            </a:xfrm>
            <a:prstGeom prst="roundRect">
              <a:avLst>
                <a:gd name="adj" fmla="val 16667"/>
              </a:avLst>
            </a:prstGeom>
            <a:solidFill>
              <a:srgbClr val="D4D83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4" name="Google Shape;133;p2"/>
            <p:cNvSpPr/>
            <p:nvPr/>
          </p:nvSpPr>
          <p:spPr>
            <a:xfrm>
              <a:off x="35981" y="3558869"/>
              <a:ext cx="777650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>
                <a:lnSpc>
                  <a:spcPct val="90000"/>
                </a:lnSpc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65;p4"/>
          <p:cNvSpPr txBox="1"/>
          <p:nvPr/>
        </p:nvSpPr>
        <p:spPr>
          <a:xfrm>
            <a:off x="6033599" y="6466227"/>
            <a:ext cx="4993202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ESAT</a:t>
            </a:r>
          </a:p>
        </p:txBody>
      </p:sp>
      <p:sp>
        <p:nvSpPr>
          <p:cNvPr id="238" name="Google Shape;166;p4"/>
          <p:cNvSpPr txBox="1"/>
          <p:nvPr>
            <p:ph type="sldNum" sz="quarter" idx="2"/>
          </p:nvPr>
        </p:nvSpPr>
        <p:spPr>
          <a:xfrm>
            <a:off x="576000" y="6466227"/>
            <a:ext cx="127001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Google Shape;167;p4"/>
          <p:cNvSpPr txBox="1"/>
          <p:nvPr>
            <p:ph type="title"/>
          </p:nvPr>
        </p:nvSpPr>
        <p:spPr>
          <a:xfrm>
            <a:off x="575399" y="45363"/>
            <a:ext cx="11041202" cy="825016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Data Analysis: PV Dataset</a:t>
            </a:r>
          </a:p>
        </p:txBody>
      </p:sp>
      <p:pic>
        <p:nvPicPr>
          <p:cNvPr id="240" name="PV_data_autumn_2017.png" descr="PV_data_autumn_20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067" y="3466092"/>
            <a:ext cx="3731691" cy="2688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V_data_spring_2017.png" descr="PV_data_spring_20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2553" y="3466092"/>
            <a:ext cx="3731691" cy="2688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V_data_summer_2017.png" descr="PV_data_summer_20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4067" y="722185"/>
            <a:ext cx="3731690" cy="2688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V_data_winter_2017.png" descr="PV_data_winter_20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2554" y="722186"/>
            <a:ext cx="3731689" cy="268830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Google Shape;164;p4"/>
          <p:cNvSpPr txBox="1"/>
          <p:nvPr>
            <p:ph type="body" sz="quarter" idx="1"/>
          </p:nvPr>
        </p:nvSpPr>
        <p:spPr>
          <a:xfrm>
            <a:off x="475939" y="1812117"/>
            <a:ext cx="4240777" cy="3233766"/>
          </a:xfrm>
          <a:prstGeom prst="rect">
            <a:avLst/>
          </a:prstGeom>
        </p:spPr>
        <p:txBody>
          <a:bodyPr/>
          <a:lstStyle/>
          <a:p>
            <a:pPr marL="282892" indent="-282892" defTabSz="90525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900"/>
              <a:defRPr sz="1979">
                <a:solidFill>
                  <a:srgbClr val="000000"/>
                </a:solidFill>
              </a:defRPr>
            </a:pPr>
            <a:r>
              <a:rPr b="1"/>
              <a:t>Average charging rate</a:t>
            </a:r>
            <a:r>
              <a:t> = 7.5 kWh</a:t>
            </a:r>
          </a:p>
          <a:p>
            <a:pPr marL="0" indent="0" defTabSz="905255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979">
                <a:solidFill>
                  <a:srgbClr val="000000"/>
                </a:solidFill>
              </a:defRPr>
            </a:pPr>
          </a:p>
          <a:p>
            <a:pPr marL="282892" indent="-282892" defTabSz="90525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900"/>
              <a:defRPr sz="1979">
                <a:solidFill>
                  <a:srgbClr val="000000"/>
                </a:solidFill>
              </a:defRPr>
            </a:pPr>
            <a:r>
              <a:t>Nº of charging connectors available = 8</a:t>
            </a:r>
          </a:p>
          <a:p>
            <a:pPr marL="0" indent="0" defTabSz="905255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979">
                <a:solidFill>
                  <a:srgbClr val="000000"/>
                </a:solidFill>
              </a:defRPr>
            </a:pPr>
          </a:p>
          <a:p>
            <a:pPr marL="282892" indent="-282892" defTabSz="90525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900"/>
              <a:defRPr sz="1979">
                <a:solidFill>
                  <a:srgbClr val="000000"/>
                </a:solidFill>
              </a:defRPr>
            </a:pPr>
            <a:r>
              <a:t>Maximum power demand  in an hour = 60 kW</a:t>
            </a:r>
          </a:p>
          <a:p>
            <a:pPr marL="0" indent="0" defTabSz="905255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979">
                <a:solidFill>
                  <a:srgbClr val="000000"/>
                </a:solidFill>
              </a:defRPr>
            </a:pPr>
          </a:p>
          <a:p>
            <a:pPr marL="282892" indent="-282892" defTabSz="905255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1900"/>
              <a:defRPr sz="1979">
                <a:solidFill>
                  <a:srgbClr val="000000"/>
                </a:solidFill>
              </a:defRPr>
            </a:pPr>
            <a:r>
              <a:rPr b="1"/>
              <a:t>Scaling factor</a:t>
            </a:r>
            <a:r>
              <a:t> = 20 %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KU Leuven">
  <a:themeElements>
    <a:clrScheme name="KU Leuven">
      <a:dk1>
        <a:srgbClr val="2F4D5D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U Leuven">
  <a:themeElements>
    <a:clrScheme name="KU Leuv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0000FF"/>
      </a:hlink>
      <a:folHlink>
        <a:srgbClr val="FF00FF"/>
      </a:folHlink>
    </a:clrScheme>
    <a:fontScheme name="KU Leuve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KU Leuv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